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h9hjzVu2exi66QG2AKOzFeWwmt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F8CB0C-BA2A-44E8-9509-9C2FE11C0719}">
  <a:tblStyle styleId="{8CF8CB0C-BA2A-44E8-9509-9C2FE11C07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6a64327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6a64327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ccbf3d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ccbf3d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6135a3ec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226135a3ec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6191a6495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26191a6495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6135a3ec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6135a3ec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59607686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259607686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6135a3ec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6135a3ec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6135a3ecb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6135a3ec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6a6432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6a64324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6a64327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6a64327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59607686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59607686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6a64326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26a64326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26135a3ec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26135a3e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6a6432739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26a6432739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showMasterSp="0" type="title">
  <p:cSld name="TITLE">
    <p:spTree>
      <p:nvGrpSpPr>
        <p:cNvPr id="12" name="Shape 12"/>
        <p:cNvGrpSpPr/>
        <p:nvPr/>
      </p:nvGrpSpPr>
      <p:grpSpPr>
        <a:xfrm>
          <a:off x="0" y="0"/>
          <a:ext cx="0" cy="0"/>
          <a:chOff x="0" y="0"/>
          <a:chExt cx="0" cy="0"/>
        </a:xfrm>
      </p:grpSpPr>
      <p:sp>
        <p:nvSpPr>
          <p:cNvPr id="13" name="Google Shape;13;p19"/>
          <p:cNvSpPr/>
          <p:nvPr/>
        </p:nvSpPr>
        <p:spPr>
          <a:xfrm>
            <a:off x="0" y="0"/>
            <a:ext cx="9144000" cy="3429000"/>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9"/>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9"/>
          <p:cNvSpPr txBox="1"/>
          <p:nvPr>
            <p:ph type="ctrTitle"/>
          </p:nvPr>
        </p:nvSpPr>
        <p:spPr>
          <a:xfrm>
            <a:off x="342900" y="3720103"/>
            <a:ext cx="5829300" cy="1097400"/>
          </a:xfrm>
          <a:prstGeom prst="rect">
            <a:avLst/>
          </a:prstGeom>
          <a:noFill/>
          <a:ln>
            <a:noFill/>
          </a:ln>
        </p:spPr>
        <p:txBody>
          <a:bodyPr anchorCtr="0" anchor="ctr" bIns="45700" lIns="91425" spcFirstLastPara="1" rIns="91425" wrap="square" tIns="45700">
            <a:normAutofit/>
          </a:bodyPr>
          <a:lstStyle>
            <a:lvl1pPr lvl="0" rtl="0" algn="r">
              <a:lnSpc>
                <a:spcPct val="80000"/>
              </a:lnSpc>
              <a:spcBef>
                <a:spcPts val="0"/>
              </a:spcBef>
              <a:spcAft>
                <a:spcPts val="0"/>
              </a:spcAft>
              <a:buClr>
                <a:srgbClr val="0C0C0C"/>
              </a:buClr>
              <a:buSzPts val="3750"/>
              <a:buFont typeface="Twentieth Century"/>
              <a:buNone/>
              <a:defRPr sz="37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 name="Google Shape;16;p19"/>
          <p:cNvSpPr txBox="1"/>
          <p:nvPr>
            <p:ph idx="1" type="subTitle"/>
          </p:nvPr>
        </p:nvSpPr>
        <p:spPr>
          <a:xfrm>
            <a:off x="6457950" y="3720103"/>
            <a:ext cx="2400300" cy="10974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SzPts val="1350"/>
              <a:buNone/>
              <a:defRPr sz="1350">
                <a:solidFill>
                  <a:srgbClr val="0C0C0C"/>
                </a:solidFill>
              </a:defRPr>
            </a:lvl1pPr>
            <a:lvl2pPr lvl="1" rtl="0" algn="ctr">
              <a:lnSpc>
                <a:spcPct val="90000"/>
              </a:lnSpc>
              <a:spcBef>
                <a:spcPts val="150"/>
              </a:spcBef>
              <a:spcAft>
                <a:spcPts val="0"/>
              </a:spcAft>
              <a:buSzPts val="1350"/>
              <a:buNone/>
              <a:defRPr sz="1350"/>
            </a:lvl2pPr>
            <a:lvl3pPr lvl="2" rtl="0" algn="ctr">
              <a:lnSpc>
                <a:spcPct val="90000"/>
              </a:lnSpc>
              <a:spcBef>
                <a:spcPts val="300"/>
              </a:spcBef>
              <a:spcAft>
                <a:spcPts val="0"/>
              </a:spcAft>
              <a:buSzPts val="1350"/>
              <a:buNone/>
              <a:defRPr sz="1350"/>
            </a:lvl3pPr>
            <a:lvl4pPr lvl="3" rtl="0" algn="ctr">
              <a:lnSpc>
                <a:spcPct val="90000"/>
              </a:lnSpc>
              <a:spcBef>
                <a:spcPts val="300"/>
              </a:spcBef>
              <a:spcAft>
                <a:spcPts val="0"/>
              </a:spcAft>
              <a:buSzPts val="1350"/>
              <a:buNone/>
              <a:defRPr sz="1350"/>
            </a:lvl4pPr>
            <a:lvl5pPr lvl="4" rtl="0" algn="ctr">
              <a:lnSpc>
                <a:spcPct val="90000"/>
              </a:lnSpc>
              <a:spcBef>
                <a:spcPts val="300"/>
              </a:spcBef>
              <a:spcAft>
                <a:spcPts val="0"/>
              </a:spcAft>
              <a:buSzPts val="1350"/>
              <a:buNone/>
              <a:defRPr sz="1350"/>
            </a:lvl5pPr>
            <a:lvl6pPr lvl="5" rtl="0" algn="ctr">
              <a:lnSpc>
                <a:spcPct val="90000"/>
              </a:lnSpc>
              <a:spcBef>
                <a:spcPts val="300"/>
              </a:spcBef>
              <a:spcAft>
                <a:spcPts val="0"/>
              </a:spcAft>
              <a:buSzPts val="1350"/>
              <a:buNone/>
              <a:defRPr sz="1350"/>
            </a:lvl6pPr>
            <a:lvl7pPr lvl="6" rtl="0" algn="ctr">
              <a:lnSpc>
                <a:spcPct val="90000"/>
              </a:lnSpc>
              <a:spcBef>
                <a:spcPts val="300"/>
              </a:spcBef>
              <a:spcAft>
                <a:spcPts val="0"/>
              </a:spcAft>
              <a:buSzPts val="1350"/>
              <a:buNone/>
              <a:defRPr sz="1350"/>
            </a:lvl7pPr>
            <a:lvl8pPr lvl="7" rtl="0" algn="ctr">
              <a:lnSpc>
                <a:spcPct val="90000"/>
              </a:lnSpc>
              <a:spcBef>
                <a:spcPts val="300"/>
              </a:spcBef>
              <a:spcAft>
                <a:spcPts val="0"/>
              </a:spcAft>
              <a:buSzPts val="1350"/>
              <a:buNone/>
              <a:defRPr sz="1350"/>
            </a:lvl8pPr>
            <a:lvl9pPr lvl="8" rtl="0" algn="ctr">
              <a:lnSpc>
                <a:spcPct val="90000"/>
              </a:lnSpc>
              <a:spcBef>
                <a:spcPts val="300"/>
              </a:spcBef>
              <a:spcAft>
                <a:spcPts val="300"/>
              </a:spcAft>
              <a:buSzPts val="1350"/>
              <a:buNone/>
              <a:defRPr sz="1350"/>
            </a:lvl9pPr>
          </a:lstStyle>
          <a:p/>
        </p:txBody>
      </p:sp>
      <p:sp>
        <p:nvSpPr>
          <p:cNvPr id="17" name="Google Shape;17;p19"/>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 name="Google Shape;18;p19"/>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19"/>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cxnSp>
        <p:nvCxnSpPr>
          <p:cNvPr id="20" name="Google Shape;20;p19"/>
          <p:cNvCxnSpPr/>
          <p:nvPr/>
        </p:nvCxnSpPr>
        <p:spPr>
          <a:xfrm rot="10800000">
            <a:off x="6290132" y="3948080"/>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showMasterSp="0" type="picTx">
  <p:cSld name="PICTURE_WITH_CAPTION_TEXT">
    <p:spTree>
      <p:nvGrpSpPr>
        <p:cNvPr id="72" name="Shape 72"/>
        <p:cNvGrpSpPr/>
        <p:nvPr/>
      </p:nvGrpSpPr>
      <p:grpSpPr>
        <a:xfrm>
          <a:off x="0" y="0"/>
          <a:ext cx="0" cy="0"/>
          <a:chOff x="0" y="0"/>
          <a:chExt cx="0" cy="0"/>
        </a:xfrm>
      </p:grpSpPr>
      <p:sp>
        <p:nvSpPr>
          <p:cNvPr id="73" name="Google Shape;73;p28"/>
          <p:cNvSpPr txBox="1"/>
          <p:nvPr>
            <p:ph type="title"/>
          </p:nvPr>
        </p:nvSpPr>
        <p:spPr>
          <a:xfrm>
            <a:off x="342900" y="3720104"/>
            <a:ext cx="5829300" cy="1097400"/>
          </a:xfrm>
          <a:prstGeom prst="rect">
            <a:avLst/>
          </a:prstGeom>
          <a:noFill/>
          <a:ln>
            <a:noFill/>
          </a:ln>
        </p:spPr>
        <p:txBody>
          <a:bodyPr anchorCtr="0" anchor="ctr" bIns="45700" lIns="91425" spcFirstLastPara="1" rIns="91425" wrap="square" tIns="45700">
            <a:normAutofit/>
          </a:bodyPr>
          <a:lstStyle>
            <a:lvl1pPr lvl="0" rtl="0" algn="r">
              <a:lnSpc>
                <a:spcPct val="80000"/>
              </a:lnSpc>
              <a:spcBef>
                <a:spcPts val="0"/>
              </a:spcBef>
              <a:spcAft>
                <a:spcPts val="0"/>
              </a:spcAft>
              <a:buClr>
                <a:srgbClr val="0C0C0C"/>
              </a:buClr>
              <a:buSzPts val="3750"/>
              <a:buFont typeface="Twentieth Century"/>
              <a:buNone/>
              <a:defRPr sz="37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28"/>
          <p:cNvSpPr/>
          <p:nvPr>
            <p:ph idx="2" type="pic"/>
          </p:nvPr>
        </p:nvSpPr>
        <p:spPr>
          <a:xfrm>
            <a:off x="0" y="-1"/>
            <a:ext cx="9141600" cy="3429000"/>
          </a:xfrm>
          <a:prstGeom prst="rect">
            <a:avLst/>
          </a:prstGeom>
          <a:solidFill>
            <a:srgbClr val="76CEEF"/>
          </a:solidFill>
          <a:ln>
            <a:noFill/>
          </a:ln>
        </p:spPr>
      </p:sp>
      <p:sp>
        <p:nvSpPr>
          <p:cNvPr id="75" name="Google Shape;75;p28"/>
          <p:cNvSpPr txBox="1"/>
          <p:nvPr>
            <p:ph idx="1" type="body"/>
          </p:nvPr>
        </p:nvSpPr>
        <p:spPr>
          <a:xfrm>
            <a:off x="6457950" y="3720104"/>
            <a:ext cx="2400300" cy="1097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0"/>
              </a:spcBef>
              <a:spcAft>
                <a:spcPts val="0"/>
              </a:spcAft>
              <a:buSzPts val="1350"/>
              <a:buNone/>
              <a:defRPr sz="1350">
                <a:solidFill>
                  <a:srgbClr val="0C0C0C"/>
                </a:solidFill>
              </a:defRPr>
            </a:lvl1pPr>
            <a:lvl2pPr indent="-228600" lvl="1" marL="914400" rtl="0" algn="l">
              <a:lnSpc>
                <a:spcPct val="90000"/>
              </a:lnSpc>
              <a:spcBef>
                <a:spcPts val="150"/>
              </a:spcBef>
              <a:spcAft>
                <a:spcPts val="0"/>
              </a:spcAft>
              <a:buSzPts val="1050"/>
              <a:buNone/>
              <a:defRPr sz="1050"/>
            </a:lvl2pPr>
            <a:lvl3pPr indent="-228600" lvl="2" marL="1371600" rtl="0" algn="l">
              <a:lnSpc>
                <a:spcPct val="90000"/>
              </a:lnSpc>
              <a:spcBef>
                <a:spcPts val="300"/>
              </a:spcBef>
              <a:spcAft>
                <a:spcPts val="0"/>
              </a:spcAft>
              <a:buSzPts val="900"/>
              <a:buNone/>
              <a:defRPr sz="900"/>
            </a:lvl3pPr>
            <a:lvl4pPr indent="-228600" lvl="3" marL="1828800" rtl="0" algn="l">
              <a:lnSpc>
                <a:spcPct val="90000"/>
              </a:lnSpc>
              <a:spcBef>
                <a:spcPts val="300"/>
              </a:spcBef>
              <a:spcAft>
                <a:spcPts val="0"/>
              </a:spcAft>
              <a:buSzPts val="750"/>
              <a:buNone/>
              <a:defRPr sz="750"/>
            </a:lvl4pPr>
            <a:lvl5pPr indent="-228600" lvl="4" marL="2286000" rtl="0" algn="l">
              <a:lnSpc>
                <a:spcPct val="90000"/>
              </a:lnSpc>
              <a:spcBef>
                <a:spcPts val="300"/>
              </a:spcBef>
              <a:spcAft>
                <a:spcPts val="0"/>
              </a:spcAft>
              <a:buSzPts val="750"/>
              <a:buNone/>
              <a:defRPr sz="750"/>
            </a:lvl5pPr>
            <a:lvl6pPr indent="-228600" lvl="5" marL="2743200" rtl="0" algn="l">
              <a:lnSpc>
                <a:spcPct val="90000"/>
              </a:lnSpc>
              <a:spcBef>
                <a:spcPts val="300"/>
              </a:spcBef>
              <a:spcAft>
                <a:spcPts val="0"/>
              </a:spcAft>
              <a:buSzPts val="750"/>
              <a:buNone/>
              <a:defRPr sz="750"/>
            </a:lvl6pPr>
            <a:lvl7pPr indent="-228600" lvl="6" marL="3200400" rtl="0" algn="l">
              <a:lnSpc>
                <a:spcPct val="90000"/>
              </a:lnSpc>
              <a:spcBef>
                <a:spcPts val="300"/>
              </a:spcBef>
              <a:spcAft>
                <a:spcPts val="0"/>
              </a:spcAft>
              <a:buSzPts val="750"/>
              <a:buNone/>
              <a:defRPr sz="750"/>
            </a:lvl7pPr>
            <a:lvl8pPr indent="-228600" lvl="7" marL="3657600" rtl="0" algn="l">
              <a:lnSpc>
                <a:spcPct val="90000"/>
              </a:lnSpc>
              <a:spcBef>
                <a:spcPts val="300"/>
              </a:spcBef>
              <a:spcAft>
                <a:spcPts val="0"/>
              </a:spcAft>
              <a:buSzPts val="750"/>
              <a:buNone/>
              <a:defRPr sz="750"/>
            </a:lvl8pPr>
            <a:lvl9pPr indent="-228600" lvl="8" marL="4114800" rtl="0" algn="l">
              <a:lnSpc>
                <a:spcPct val="90000"/>
              </a:lnSpc>
              <a:spcBef>
                <a:spcPts val="300"/>
              </a:spcBef>
              <a:spcAft>
                <a:spcPts val="300"/>
              </a:spcAft>
              <a:buSzPts val="750"/>
              <a:buNone/>
              <a:defRPr sz="750"/>
            </a:lvl9pPr>
          </a:lstStyle>
          <a:p/>
        </p:txBody>
      </p:sp>
      <p:sp>
        <p:nvSpPr>
          <p:cNvPr id="76" name="Google Shape;76;p28"/>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28"/>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8"/>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28"/>
          <p:cNvCxnSpPr/>
          <p:nvPr/>
        </p:nvCxnSpPr>
        <p:spPr>
          <a:xfrm rot="10800000">
            <a:off x="6290132" y="3948080"/>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80" name="Shape 80"/>
        <p:cNvGrpSpPr/>
        <p:nvPr/>
      </p:nvGrpSpPr>
      <p:grpSpPr>
        <a:xfrm>
          <a:off x="0" y="0"/>
          <a:ext cx="0" cy="0"/>
          <a:chOff x="0" y="0"/>
          <a:chExt cx="0" cy="0"/>
        </a:xfrm>
      </p:grpSpPr>
      <p:sp>
        <p:nvSpPr>
          <p:cNvPr id="81" name="Google Shape;81;p29"/>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normAutofit/>
          </a:bodyPr>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29"/>
          <p:cNvSpPr txBox="1"/>
          <p:nvPr>
            <p:ph idx="1" type="body"/>
          </p:nvPr>
        </p:nvSpPr>
        <p:spPr>
          <a:xfrm rot="5400000">
            <a:off x="2904451" y="-421800"/>
            <a:ext cx="3017400" cy="72900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83" name="Google Shape;83;p29"/>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29"/>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29"/>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showMasterSp="0" type="vertTitleAndTx">
  <p:cSld name="VERTICAL_TITLE_AND_VERTICAL_TEXT">
    <p:spTree>
      <p:nvGrpSpPr>
        <p:cNvPr id="86" name="Shape 86"/>
        <p:cNvGrpSpPr/>
        <p:nvPr/>
      </p:nvGrpSpPr>
      <p:grpSpPr>
        <a:xfrm>
          <a:off x="0" y="0"/>
          <a:ext cx="0" cy="0"/>
          <a:chOff x="0" y="0"/>
          <a:chExt cx="0" cy="0"/>
        </a:xfrm>
      </p:grpSpPr>
      <p:sp>
        <p:nvSpPr>
          <p:cNvPr id="87" name="Google Shape;87;p30"/>
          <p:cNvSpPr txBox="1"/>
          <p:nvPr>
            <p:ph type="title"/>
          </p:nvPr>
        </p:nvSpPr>
        <p:spPr>
          <a:xfrm rot="5400000">
            <a:off x="5500651" y="1614600"/>
            <a:ext cx="4057800" cy="1971600"/>
          </a:xfrm>
          <a:prstGeom prst="rect">
            <a:avLst/>
          </a:prstGeom>
          <a:noFill/>
          <a:ln>
            <a:noFill/>
          </a:ln>
        </p:spPr>
        <p:txBody>
          <a:bodyPr anchorCtr="0" anchor="ctr" bIns="91425" lIns="45700" spcFirstLastPara="1" rIns="45700" wrap="square" tIns="91425">
            <a:normAutofit/>
          </a:bodyPr>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30"/>
          <p:cNvSpPr txBox="1"/>
          <p:nvPr>
            <p:ph idx="1" type="body"/>
          </p:nvPr>
        </p:nvSpPr>
        <p:spPr>
          <a:xfrm rot="5400000">
            <a:off x="1557226" y="-242850"/>
            <a:ext cx="4057800" cy="56865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89" name="Google Shape;89;p30"/>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30"/>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30"/>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30"/>
          <p:cNvCxnSpPr/>
          <p:nvPr/>
        </p:nvCxnSpPr>
        <p:spPr>
          <a:xfrm rot="10800000">
            <a:off x="7543800" y="44447"/>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lgn="l">
              <a:lnSpc>
                <a:spcPct val="80000"/>
              </a:lnSpc>
              <a:spcBef>
                <a:spcPts val="0"/>
              </a:spcBef>
              <a:spcAft>
                <a:spcPts val="0"/>
              </a:spcAft>
              <a:buClr>
                <a:srgbClr val="0C0C0C"/>
              </a:buClr>
              <a:buSzPts val="3600"/>
              <a:buFont typeface="Twentieth Century"/>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gn="l">
              <a:lnSpc>
                <a:spcPct val="90000"/>
              </a:lnSpc>
              <a:spcBef>
                <a:spcPts val="0"/>
              </a:spcBef>
              <a:spcAft>
                <a:spcPts val="0"/>
              </a:spcAft>
              <a:buSzPts val="1800"/>
              <a:buChar char="●"/>
              <a:defRPr/>
            </a:lvl1pPr>
            <a:lvl2pPr indent="-317500" lvl="1" marL="914400" rtl="0" algn="l">
              <a:lnSpc>
                <a:spcPct val="90000"/>
              </a:lnSpc>
              <a:spcBef>
                <a:spcPts val="0"/>
              </a:spcBef>
              <a:spcAft>
                <a:spcPts val="0"/>
              </a:spcAft>
              <a:buSzPts val="1400"/>
              <a:buChar char="○"/>
              <a:defRPr/>
            </a:lvl2pPr>
            <a:lvl3pPr indent="-317500" lvl="2" marL="1371600" rtl="0" algn="l">
              <a:lnSpc>
                <a:spcPct val="90000"/>
              </a:lnSpc>
              <a:spcBef>
                <a:spcPts val="0"/>
              </a:spcBef>
              <a:spcAft>
                <a:spcPts val="0"/>
              </a:spcAft>
              <a:buSzPts val="1400"/>
              <a:buChar char="■"/>
              <a:defRPr/>
            </a:lvl3pPr>
            <a:lvl4pPr indent="-317500" lvl="3" marL="1828800" rtl="0" algn="l">
              <a:lnSpc>
                <a:spcPct val="90000"/>
              </a:lnSpc>
              <a:spcBef>
                <a:spcPts val="0"/>
              </a:spcBef>
              <a:spcAft>
                <a:spcPts val="0"/>
              </a:spcAft>
              <a:buSzPts val="1400"/>
              <a:buChar char="●"/>
              <a:defRPr/>
            </a:lvl4pPr>
            <a:lvl5pPr indent="-317500" lvl="4" marL="2286000" rtl="0" algn="l">
              <a:lnSpc>
                <a:spcPct val="90000"/>
              </a:lnSpc>
              <a:spcBef>
                <a:spcPts val="0"/>
              </a:spcBef>
              <a:spcAft>
                <a:spcPts val="0"/>
              </a:spcAft>
              <a:buSzPts val="1400"/>
              <a:buChar char="○"/>
              <a:defRPr/>
            </a:lvl5pPr>
            <a:lvl6pPr indent="-317500" lvl="5" marL="2743200" rtl="0" algn="l">
              <a:lnSpc>
                <a:spcPct val="90000"/>
              </a:lnSpc>
              <a:spcBef>
                <a:spcPts val="0"/>
              </a:spcBef>
              <a:spcAft>
                <a:spcPts val="0"/>
              </a:spcAft>
              <a:buSzPts val="1400"/>
              <a:buChar char="■"/>
              <a:defRPr/>
            </a:lvl6pPr>
            <a:lvl7pPr indent="-317500" lvl="6" marL="3200400" rtl="0" algn="l">
              <a:lnSpc>
                <a:spcPct val="90000"/>
              </a:lnSpc>
              <a:spcBef>
                <a:spcPts val="0"/>
              </a:spcBef>
              <a:spcAft>
                <a:spcPts val="0"/>
              </a:spcAft>
              <a:buSzPts val="1400"/>
              <a:buChar char="●"/>
              <a:defRPr/>
            </a:lvl7pPr>
            <a:lvl8pPr indent="-317500" lvl="7" marL="3657600" rtl="0" algn="l">
              <a:lnSpc>
                <a:spcPct val="90000"/>
              </a:lnSpc>
              <a:spcBef>
                <a:spcPts val="0"/>
              </a:spcBef>
              <a:spcAft>
                <a:spcPts val="0"/>
              </a:spcAft>
              <a:buSzPts val="1400"/>
              <a:buChar char="○"/>
              <a:defRPr/>
            </a:lvl8pPr>
            <a:lvl9pPr indent="-317500" lvl="8" marL="4114800" rtl="0" algn="l">
              <a:lnSpc>
                <a:spcPct val="90000"/>
              </a:lnSpc>
              <a:spcBef>
                <a:spcPts val="0"/>
              </a:spcBef>
              <a:spcAft>
                <a:spcPts val="0"/>
              </a:spcAft>
              <a:buSzPts val="1400"/>
              <a:buChar char="■"/>
              <a:defRPr/>
            </a:lvl9pPr>
          </a:lstStyle>
          <a:p/>
        </p:txBody>
      </p:sp>
      <p:sp>
        <p:nvSpPr>
          <p:cNvPr id="24" name="Google Shape;2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1pPr>
            <a:lvl2pPr indent="0" lvl="1"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2pPr>
            <a:lvl3pPr indent="0" lvl="2"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3pPr>
            <a:lvl4pPr indent="0" lvl="3"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4pPr>
            <a:lvl5pPr indent="0" lvl="4"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5pPr>
            <a:lvl6pPr indent="0" lvl="5"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6pPr>
            <a:lvl7pPr indent="0" lvl="6"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7pPr>
            <a:lvl8pPr indent="0" lvl="7"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8pPr>
            <a:lvl9pPr indent="0" lvl="8"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21"/>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normAutofit/>
          </a:bodyPr>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21"/>
          <p:cNvSpPr txBox="1"/>
          <p:nvPr>
            <p:ph idx="1" type="body"/>
          </p:nvPr>
        </p:nvSpPr>
        <p:spPr>
          <a:xfrm>
            <a:off x="768096" y="1714500"/>
            <a:ext cx="7290000" cy="30174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28" name="Google Shape;28;p21"/>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21"/>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21"/>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showMasterSp="0" type="secHead">
  <p:cSld name="SECTION_HEADER">
    <p:spTree>
      <p:nvGrpSpPr>
        <p:cNvPr id="31" name="Shape 31"/>
        <p:cNvGrpSpPr/>
        <p:nvPr/>
      </p:nvGrpSpPr>
      <p:grpSpPr>
        <a:xfrm>
          <a:off x="0" y="0"/>
          <a:ext cx="0" cy="0"/>
          <a:chOff x="0" y="0"/>
          <a:chExt cx="0" cy="0"/>
        </a:xfrm>
      </p:grpSpPr>
      <p:sp>
        <p:nvSpPr>
          <p:cNvPr id="32" name="Google Shape;32;p22"/>
          <p:cNvSpPr/>
          <p:nvPr/>
        </p:nvSpPr>
        <p:spPr>
          <a:xfrm>
            <a:off x="0" y="0"/>
            <a:ext cx="9144000" cy="3429000"/>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2"/>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2"/>
          <p:cNvSpPr txBox="1"/>
          <p:nvPr>
            <p:ph type="title"/>
          </p:nvPr>
        </p:nvSpPr>
        <p:spPr>
          <a:xfrm>
            <a:off x="342900" y="3720103"/>
            <a:ext cx="5829300" cy="1097400"/>
          </a:xfrm>
          <a:prstGeom prst="rect">
            <a:avLst/>
          </a:prstGeom>
          <a:noFill/>
          <a:ln>
            <a:noFill/>
          </a:ln>
        </p:spPr>
        <p:txBody>
          <a:bodyPr anchorCtr="0" anchor="ctr" bIns="45700" lIns="91425" spcFirstLastPara="1" rIns="91425" wrap="square" tIns="45700">
            <a:normAutofit/>
          </a:bodyPr>
          <a:lstStyle>
            <a:lvl1pPr lvl="0" rtl="0" algn="r">
              <a:lnSpc>
                <a:spcPct val="80000"/>
              </a:lnSpc>
              <a:spcBef>
                <a:spcPts val="0"/>
              </a:spcBef>
              <a:spcAft>
                <a:spcPts val="0"/>
              </a:spcAft>
              <a:buClr>
                <a:srgbClr val="0C0C0C"/>
              </a:buClr>
              <a:buSzPts val="3750"/>
              <a:buFont typeface="Twentieth Century"/>
              <a:buNone/>
              <a:defRPr b="0" sz="37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22"/>
          <p:cNvSpPr txBox="1"/>
          <p:nvPr>
            <p:ph idx="1" type="body"/>
          </p:nvPr>
        </p:nvSpPr>
        <p:spPr>
          <a:xfrm>
            <a:off x="6457950" y="3720103"/>
            <a:ext cx="2400300" cy="10974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0"/>
              </a:spcBef>
              <a:spcAft>
                <a:spcPts val="0"/>
              </a:spcAft>
              <a:buSzPts val="1350"/>
              <a:buNone/>
              <a:defRPr sz="1350">
                <a:solidFill>
                  <a:srgbClr val="0C0C0C"/>
                </a:solidFill>
              </a:defRPr>
            </a:lvl1pPr>
            <a:lvl2pPr indent="-228600" lvl="1" marL="914400" rtl="0" algn="l">
              <a:lnSpc>
                <a:spcPct val="90000"/>
              </a:lnSpc>
              <a:spcBef>
                <a:spcPts val="150"/>
              </a:spcBef>
              <a:spcAft>
                <a:spcPts val="0"/>
              </a:spcAft>
              <a:buSzPts val="1350"/>
              <a:buNone/>
              <a:defRPr sz="1350">
                <a:solidFill>
                  <a:srgbClr val="888888"/>
                </a:solidFill>
              </a:defRPr>
            </a:lvl2pPr>
            <a:lvl3pPr indent="-228600" lvl="2" marL="1371600" rtl="0" algn="l">
              <a:lnSpc>
                <a:spcPct val="90000"/>
              </a:lnSpc>
              <a:spcBef>
                <a:spcPts val="300"/>
              </a:spcBef>
              <a:spcAft>
                <a:spcPts val="0"/>
              </a:spcAft>
              <a:buSzPts val="1200"/>
              <a:buNone/>
              <a:defRPr sz="1200">
                <a:solidFill>
                  <a:srgbClr val="888888"/>
                </a:solidFill>
              </a:defRPr>
            </a:lvl3pPr>
            <a:lvl4pPr indent="-228600" lvl="3" marL="1828800" rtl="0" algn="l">
              <a:lnSpc>
                <a:spcPct val="90000"/>
              </a:lnSpc>
              <a:spcBef>
                <a:spcPts val="300"/>
              </a:spcBef>
              <a:spcAft>
                <a:spcPts val="0"/>
              </a:spcAft>
              <a:buSzPts val="1050"/>
              <a:buNone/>
              <a:defRPr sz="1050">
                <a:solidFill>
                  <a:srgbClr val="888888"/>
                </a:solidFill>
              </a:defRPr>
            </a:lvl4pPr>
            <a:lvl5pPr indent="-228600" lvl="4" marL="2286000" rtl="0" algn="l">
              <a:lnSpc>
                <a:spcPct val="90000"/>
              </a:lnSpc>
              <a:spcBef>
                <a:spcPts val="300"/>
              </a:spcBef>
              <a:spcAft>
                <a:spcPts val="0"/>
              </a:spcAft>
              <a:buSzPts val="1050"/>
              <a:buNone/>
              <a:defRPr sz="1050">
                <a:solidFill>
                  <a:srgbClr val="888888"/>
                </a:solidFill>
              </a:defRPr>
            </a:lvl5pPr>
            <a:lvl6pPr indent="-228600" lvl="5" marL="2743200" rtl="0" algn="l">
              <a:lnSpc>
                <a:spcPct val="90000"/>
              </a:lnSpc>
              <a:spcBef>
                <a:spcPts val="300"/>
              </a:spcBef>
              <a:spcAft>
                <a:spcPts val="0"/>
              </a:spcAft>
              <a:buSzPts val="1050"/>
              <a:buNone/>
              <a:defRPr sz="1050">
                <a:solidFill>
                  <a:srgbClr val="888888"/>
                </a:solidFill>
              </a:defRPr>
            </a:lvl6pPr>
            <a:lvl7pPr indent="-228600" lvl="6" marL="3200400" rtl="0" algn="l">
              <a:lnSpc>
                <a:spcPct val="90000"/>
              </a:lnSpc>
              <a:spcBef>
                <a:spcPts val="300"/>
              </a:spcBef>
              <a:spcAft>
                <a:spcPts val="0"/>
              </a:spcAft>
              <a:buSzPts val="1050"/>
              <a:buNone/>
              <a:defRPr sz="1050">
                <a:solidFill>
                  <a:srgbClr val="888888"/>
                </a:solidFill>
              </a:defRPr>
            </a:lvl7pPr>
            <a:lvl8pPr indent="-228600" lvl="7" marL="3657600" rtl="0" algn="l">
              <a:lnSpc>
                <a:spcPct val="90000"/>
              </a:lnSpc>
              <a:spcBef>
                <a:spcPts val="300"/>
              </a:spcBef>
              <a:spcAft>
                <a:spcPts val="0"/>
              </a:spcAft>
              <a:buSzPts val="1050"/>
              <a:buNone/>
              <a:defRPr sz="1050">
                <a:solidFill>
                  <a:srgbClr val="888888"/>
                </a:solidFill>
              </a:defRPr>
            </a:lvl8pPr>
            <a:lvl9pPr indent="-228600" lvl="8" marL="4114800" rtl="0" algn="l">
              <a:lnSpc>
                <a:spcPct val="90000"/>
              </a:lnSpc>
              <a:spcBef>
                <a:spcPts val="300"/>
              </a:spcBef>
              <a:spcAft>
                <a:spcPts val="300"/>
              </a:spcAft>
              <a:buSzPts val="1050"/>
              <a:buNone/>
              <a:defRPr sz="1050">
                <a:solidFill>
                  <a:srgbClr val="888888"/>
                </a:solidFill>
              </a:defRPr>
            </a:lvl9pPr>
          </a:lstStyle>
          <a:p/>
        </p:txBody>
      </p:sp>
      <p:sp>
        <p:nvSpPr>
          <p:cNvPr id="36" name="Google Shape;36;p22"/>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22"/>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22"/>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cxnSp>
        <p:nvCxnSpPr>
          <p:cNvPr id="39" name="Google Shape;39;p22"/>
          <p:cNvCxnSpPr/>
          <p:nvPr/>
        </p:nvCxnSpPr>
        <p:spPr>
          <a:xfrm rot="10800000">
            <a:off x="6290132" y="3948080"/>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40" name="Shape 40"/>
        <p:cNvGrpSpPr/>
        <p:nvPr/>
      </p:nvGrpSpPr>
      <p:grpSpPr>
        <a:xfrm>
          <a:off x="0" y="0"/>
          <a:ext cx="0" cy="0"/>
          <a:chOff x="0" y="0"/>
          <a:chExt cx="0" cy="0"/>
        </a:xfrm>
      </p:grpSpPr>
      <p:sp>
        <p:nvSpPr>
          <p:cNvPr id="41" name="Google Shape;41;p23"/>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normAutofit/>
          </a:bodyPr>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23"/>
          <p:cNvSpPr txBox="1"/>
          <p:nvPr>
            <p:ph idx="1" type="body"/>
          </p:nvPr>
        </p:nvSpPr>
        <p:spPr>
          <a:xfrm>
            <a:off x="768095" y="1714500"/>
            <a:ext cx="3566100" cy="30174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43" name="Google Shape;43;p23"/>
          <p:cNvSpPr txBox="1"/>
          <p:nvPr>
            <p:ph idx="2" type="body"/>
          </p:nvPr>
        </p:nvSpPr>
        <p:spPr>
          <a:xfrm>
            <a:off x="4491990" y="1714500"/>
            <a:ext cx="3566100" cy="30174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44" name="Google Shape;44;p23"/>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23"/>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23"/>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7" name="Shape 47"/>
        <p:cNvGrpSpPr/>
        <p:nvPr/>
      </p:nvGrpSpPr>
      <p:grpSpPr>
        <a:xfrm>
          <a:off x="0" y="0"/>
          <a:ext cx="0" cy="0"/>
          <a:chOff x="0" y="0"/>
          <a:chExt cx="0" cy="0"/>
        </a:xfrm>
      </p:grpSpPr>
      <p:sp>
        <p:nvSpPr>
          <p:cNvPr id="48" name="Google Shape;48;p24"/>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normAutofit/>
          </a:bodyPr>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 name="Google Shape;49;p24"/>
          <p:cNvSpPr txBox="1"/>
          <p:nvPr>
            <p:ph idx="1" type="body"/>
          </p:nvPr>
        </p:nvSpPr>
        <p:spPr>
          <a:xfrm>
            <a:off x="768096" y="1634727"/>
            <a:ext cx="3566100" cy="617100"/>
          </a:xfrm>
          <a:prstGeom prst="rect">
            <a:avLst/>
          </a:prstGeom>
          <a:noFill/>
          <a:ln>
            <a:noFill/>
          </a:ln>
        </p:spPr>
        <p:txBody>
          <a:bodyPr anchorCtr="0" anchor="ctr" bIns="45700" lIns="137150" spcFirstLastPara="1" rIns="137150" wrap="square" tIns="45700">
            <a:normAutofit/>
          </a:bodyPr>
          <a:lstStyle>
            <a:lvl1pPr indent="-228600" lvl="0" marL="457200" rtl="0" algn="l">
              <a:lnSpc>
                <a:spcPct val="90000"/>
              </a:lnSpc>
              <a:spcBef>
                <a:spcPts val="0"/>
              </a:spcBef>
              <a:spcAft>
                <a:spcPts val="0"/>
              </a:spcAft>
              <a:buSzPts val="1725"/>
              <a:buNone/>
              <a:defRPr b="0" sz="1725" cap="none">
                <a:solidFill>
                  <a:schemeClr val="accent1"/>
                </a:solidFill>
                <a:latin typeface="Twentieth Century"/>
                <a:ea typeface="Twentieth Century"/>
                <a:cs typeface="Twentieth Century"/>
                <a:sym typeface="Twentieth Century"/>
              </a:defRPr>
            </a:lvl1pPr>
            <a:lvl2pPr indent="-228600" lvl="1" marL="914400" rtl="0" algn="l">
              <a:lnSpc>
                <a:spcPct val="90000"/>
              </a:lnSpc>
              <a:spcBef>
                <a:spcPts val="150"/>
              </a:spcBef>
              <a:spcAft>
                <a:spcPts val="0"/>
              </a:spcAft>
              <a:buSzPts val="1500"/>
              <a:buNone/>
              <a:defRPr b="1" sz="1500"/>
            </a:lvl2pPr>
            <a:lvl3pPr indent="-228600" lvl="2" marL="1371600" rtl="0" algn="l">
              <a:lnSpc>
                <a:spcPct val="90000"/>
              </a:lnSpc>
              <a:spcBef>
                <a:spcPts val="300"/>
              </a:spcBef>
              <a:spcAft>
                <a:spcPts val="0"/>
              </a:spcAft>
              <a:buSzPts val="1350"/>
              <a:buNone/>
              <a:defRPr b="1" sz="135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50" name="Google Shape;50;p24"/>
          <p:cNvSpPr txBox="1"/>
          <p:nvPr>
            <p:ph idx="2" type="body"/>
          </p:nvPr>
        </p:nvSpPr>
        <p:spPr>
          <a:xfrm>
            <a:off x="768096" y="2225841"/>
            <a:ext cx="3566100" cy="25062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51" name="Google Shape;51;p24"/>
          <p:cNvSpPr txBox="1"/>
          <p:nvPr>
            <p:ph idx="3" type="body"/>
          </p:nvPr>
        </p:nvSpPr>
        <p:spPr>
          <a:xfrm>
            <a:off x="4493166" y="1634727"/>
            <a:ext cx="3566100" cy="617100"/>
          </a:xfrm>
          <a:prstGeom prst="rect">
            <a:avLst/>
          </a:prstGeom>
          <a:noFill/>
          <a:ln>
            <a:noFill/>
          </a:ln>
        </p:spPr>
        <p:txBody>
          <a:bodyPr anchorCtr="0" anchor="ctr" bIns="45700" lIns="137150" spcFirstLastPara="1" rIns="137150" wrap="square" tIns="45700">
            <a:normAutofit/>
          </a:bodyPr>
          <a:lstStyle>
            <a:lvl1pPr indent="-228600" lvl="0" marL="457200" rtl="0" algn="l">
              <a:lnSpc>
                <a:spcPct val="90000"/>
              </a:lnSpc>
              <a:spcBef>
                <a:spcPts val="0"/>
              </a:spcBef>
              <a:spcAft>
                <a:spcPts val="0"/>
              </a:spcAft>
              <a:buSzPts val="1725"/>
              <a:buNone/>
              <a:defRPr b="0" sz="1725" cap="none">
                <a:solidFill>
                  <a:schemeClr val="accent1"/>
                </a:solidFill>
                <a:latin typeface="Twentieth Century"/>
                <a:ea typeface="Twentieth Century"/>
                <a:cs typeface="Twentieth Century"/>
                <a:sym typeface="Twentieth Century"/>
              </a:defRPr>
            </a:lvl1pPr>
            <a:lvl2pPr indent="-228600" lvl="1" marL="914400" rtl="0" algn="l">
              <a:lnSpc>
                <a:spcPct val="90000"/>
              </a:lnSpc>
              <a:spcBef>
                <a:spcPts val="150"/>
              </a:spcBef>
              <a:spcAft>
                <a:spcPts val="0"/>
              </a:spcAft>
              <a:buSzPts val="1500"/>
              <a:buNone/>
              <a:defRPr b="1" sz="1500"/>
            </a:lvl2pPr>
            <a:lvl3pPr indent="-228600" lvl="2" marL="1371600" rtl="0" algn="l">
              <a:lnSpc>
                <a:spcPct val="90000"/>
              </a:lnSpc>
              <a:spcBef>
                <a:spcPts val="300"/>
              </a:spcBef>
              <a:spcAft>
                <a:spcPts val="0"/>
              </a:spcAft>
              <a:buSzPts val="1350"/>
              <a:buNone/>
              <a:defRPr b="1" sz="135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52" name="Google Shape;52;p24"/>
          <p:cNvSpPr txBox="1"/>
          <p:nvPr>
            <p:ph idx="4" type="body"/>
          </p:nvPr>
        </p:nvSpPr>
        <p:spPr>
          <a:xfrm>
            <a:off x="4493166" y="2225841"/>
            <a:ext cx="3566100" cy="25062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53" name="Google Shape;53;p24"/>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24"/>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24"/>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6" name="Shape 56"/>
        <p:cNvGrpSpPr/>
        <p:nvPr/>
      </p:nvGrpSpPr>
      <p:grpSpPr>
        <a:xfrm>
          <a:off x="0" y="0"/>
          <a:ext cx="0" cy="0"/>
          <a:chOff x="0" y="0"/>
          <a:chExt cx="0" cy="0"/>
        </a:xfrm>
      </p:grpSpPr>
      <p:sp>
        <p:nvSpPr>
          <p:cNvPr id="57" name="Google Shape;57;p25"/>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normAutofit/>
          </a:bodyPr>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25"/>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25"/>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25"/>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type="blank">
  <p:cSld name="BLANK">
    <p:spTree>
      <p:nvGrpSpPr>
        <p:cNvPr id="61" name="Shape 61"/>
        <p:cNvGrpSpPr/>
        <p:nvPr/>
      </p:nvGrpSpPr>
      <p:grpSpPr>
        <a:xfrm>
          <a:off x="0" y="0"/>
          <a:ext cx="0" cy="0"/>
          <a:chOff x="0" y="0"/>
          <a:chExt cx="0" cy="0"/>
        </a:xfrm>
      </p:grpSpPr>
      <p:sp>
        <p:nvSpPr>
          <p:cNvPr id="62" name="Google Shape;62;p26"/>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26"/>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26"/>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768096" y="353632"/>
            <a:ext cx="3291900" cy="1302900"/>
          </a:xfrm>
          <a:prstGeom prst="rect">
            <a:avLst/>
          </a:prstGeom>
          <a:noFill/>
          <a:ln>
            <a:noFill/>
          </a:ln>
        </p:spPr>
        <p:txBody>
          <a:bodyPr anchorCtr="0" anchor="ctr" bIns="45700" lIns="91425" spcFirstLastPara="1" rIns="91425" wrap="square" tIns="45700">
            <a:noAutofit/>
          </a:bodyPr>
          <a:lstStyle>
            <a:lvl1pPr lvl="0" rtl="0" algn="l">
              <a:lnSpc>
                <a:spcPct val="80000"/>
              </a:lnSpc>
              <a:spcBef>
                <a:spcPts val="0"/>
              </a:spcBef>
              <a:spcAft>
                <a:spcPts val="0"/>
              </a:spcAft>
              <a:buClr>
                <a:srgbClr val="0C0C0C"/>
              </a:buClr>
              <a:buSzPts val="3000"/>
              <a:buFont typeface="Twentieth Century"/>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27"/>
          <p:cNvSpPr txBox="1"/>
          <p:nvPr>
            <p:ph idx="1" type="body"/>
          </p:nvPr>
        </p:nvSpPr>
        <p:spPr>
          <a:xfrm>
            <a:off x="4286250" y="617220"/>
            <a:ext cx="4258800" cy="3888600"/>
          </a:xfrm>
          <a:prstGeom prst="rect">
            <a:avLst/>
          </a:prstGeom>
          <a:noFill/>
          <a:ln>
            <a:noFill/>
          </a:ln>
        </p:spPr>
        <p:txBody>
          <a:bodyPr anchorCtr="0" anchor="t" bIns="45700" lIns="45700" spcFirstLastPara="1" rIns="45700" wrap="square" tIns="45700">
            <a:normAutofit/>
          </a:bodyPr>
          <a:lstStyle>
            <a:lvl1pPr indent="-342900" lvl="0" marL="457200" rtl="0" algn="l">
              <a:lnSpc>
                <a:spcPct val="90000"/>
              </a:lnSpc>
              <a:spcBef>
                <a:spcPts val="900"/>
              </a:spcBef>
              <a:spcAft>
                <a:spcPts val="0"/>
              </a:spcAft>
              <a:buSzPts val="1800"/>
              <a:buChar char=" "/>
              <a:defRPr sz="1800"/>
            </a:lvl1pPr>
            <a:lvl2pPr indent="-323850" lvl="1" marL="914400" rtl="0" algn="l">
              <a:lnSpc>
                <a:spcPct val="90000"/>
              </a:lnSpc>
              <a:spcBef>
                <a:spcPts val="150"/>
              </a:spcBef>
              <a:spcAft>
                <a:spcPts val="0"/>
              </a:spcAft>
              <a:buSzPts val="1500"/>
              <a:buChar char="🢝"/>
              <a:defRPr sz="1500"/>
            </a:lvl2pPr>
            <a:lvl3pPr indent="-304800" lvl="2" marL="1371600" rtl="0" algn="l">
              <a:lnSpc>
                <a:spcPct val="90000"/>
              </a:lnSpc>
              <a:spcBef>
                <a:spcPts val="300"/>
              </a:spcBef>
              <a:spcAft>
                <a:spcPts val="0"/>
              </a:spcAft>
              <a:buSzPts val="1200"/>
              <a:buChar char="🢝"/>
              <a:defRPr sz="1200"/>
            </a:lvl3pPr>
            <a:lvl4pPr indent="-304800" lvl="3" marL="1828800" rtl="0" algn="l">
              <a:lnSpc>
                <a:spcPct val="90000"/>
              </a:lnSpc>
              <a:spcBef>
                <a:spcPts val="300"/>
              </a:spcBef>
              <a:spcAft>
                <a:spcPts val="0"/>
              </a:spcAft>
              <a:buSzPts val="1200"/>
              <a:buChar char="🢝"/>
              <a:defRPr sz="1200"/>
            </a:lvl4pPr>
            <a:lvl5pPr indent="-304800" lvl="4" marL="2286000" rtl="0" algn="l">
              <a:lnSpc>
                <a:spcPct val="90000"/>
              </a:lnSpc>
              <a:spcBef>
                <a:spcPts val="300"/>
              </a:spcBef>
              <a:spcAft>
                <a:spcPts val="0"/>
              </a:spcAft>
              <a:buSzPts val="1200"/>
              <a:buChar char="🢝"/>
              <a:defRPr sz="1200"/>
            </a:lvl5pPr>
            <a:lvl6pPr indent="-304800" lvl="5" marL="2743200" rtl="0" algn="l">
              <a:lnSpc>
                <a:spcPct val="90000"/>
              </a:lnSpc>
              <a:spcBef>
                <a:spcPts val="300"/>
              </a:spcBef>
              <a:spcAft>
                <a:spcPts val="0"/>
              </a:spcAft>
              <a:buSzPts val="1200"/>
              <a:buChar char="🢝"/>
              <a:defRPr sz="1200"/>
            </a:lvl6pPr>
            <a:lvl7pPr indent="-304800" lvl="6" marL="3200400" rtl="0" algn="l">
              <a:lnSpc>
                <a:spcPct val="90000"/>
              </a:lnSpc>
              <a:spcBef>
                <a:spcPts val="300"/>
              </a:spcBef>
              <a:spcAft>
                <a:spcPts val="0"/>
              </a:spcAft>
              <a:buSzPts val="1200"/>
              <a:buChar char="🢝"/>
              <a:defRPr sz="1200"/>
            </a:lvl7pPr>
            <a:lvl8pPr indent="-304800" lvl="7" marL="3657600" rtl="0" algn="l">
              <a:lnSpc>
                <a:spcPct val="90000"/>
              </a:lnSpc>
              <a:spcBef>
                <a:spcPts val="300"/>
              </a:spcBef>
              <a:spcAft>
                <a:spcPts val="0"/>
              </a:spcAft>
              <a:buSzPts val="1200"/>
              <a:buChar char="🢝"/>
              <a:defRPr sz="1200"/>
            </a:lvl8pPr>
            <a:lvl9pPr indent="-304800" lvl="8" marL="4114800" rtl="0" algn="l">
              <a:lnSpc>
                <a:spcPct val="90000"/>
              </a:lnSpc>
              <a:spcBef>
                <a:spcPts val="300"/>
              </a:spcBef>
              <a:spcAft>
                <a:spcPts val="300"/>
              </a:spcAft>
              <a:buSzPts val="1200"/>
              <a:buChar char="🢝"/>
              <a:defRPr sz="1200"/>
            </a:lvl9pPr>
          </a:lstStyle>
          <a:p/>
        </p:txBody>
      </p:sp>
      <p:sp>
        <p:nvSpPr>
          <p:cNvPr id="68" name="Google Shape;68;p27"/>
          <p:cNvSpPr txBox="1"/>
          <p:nvPr>
            <p:ph idx="2" type="body"/>
          </p:nvPr>
        </p:nvSpPr>
        <p:spPr>
          <a:xfrm>
            <a:off x="768096" y="1693129"/>
            <a:ext cx="3291900" cy="2821800"/>
          </a:xfrm>
          <a:prstGeom prst="rect">
            <a:avLst/>
          </a:prstGeom>
          <a:noFill/>
          <a:ln>
            <a:noFill/>
          </a:ln>
        </p:spPr>
        <p:txBody>
          <a:bodyPr anchorCtr="0" anchor="t" bIns="45700" lIns="91425" spcFirstLastPara="1" rIns="91425" wrap="square" tIns="45700">
            <a:normAutofit/>
          </a:bodyPr>
          <a:lstStyle>
            <a:lvl1pPr indent="-228600" lvl="0" marL="457200" rtl="0" algn="l">
              <a:lnSpc>
                <a:spcPct val="108000"/>
              </a:lnSpc>
              <a:spcBef>
                <a:spcPts val="450"/>
              </a:spcBef>
              <a:spcAft>
                <a:spcPts val="0"/>
              </a:spcAft>
              <a:buSzPts val="1200"/>
              <a:buNone/>
              <a:defRPr sz="1200"/>
            </a:lvl1pPr>
            <a:lvl2pPr indent="-228600" lvl="1" marL="914400" rtl="0" algn="l">
              <a:lnSpc>
                <a:spcPct val="90000"/>
              </a:lnSpc>
              <a:spcBef>
                <a:spcPts val="150"/>
              </a:spcBef>
              <a:spcAft>
                <a:spcPts val="0"/>
              </a:spcAft>
              <a:buSzPts val="900"/>
              <a:buNone/>
              <a:defRPr sz="900"/>
            </a:lvl2pPr>
            <a:lvl3pPr indent="-228600" lvl="2" marL="1371600" rtl="0" algn="l">
              <a:lnSpc>
                <a:spcPct val="90000"/>
              </a:lnSpc>
              <a:spcBef>
                <a:spcPts val="300"/>
              </a:spcBef>
              <a:spcAft>
                <a:spcPts val="0"/>
              </a:spcAft>
              <a:buSzPts val="750"/>
              <a:buNone/>
              <a:defRPr sz="750"/>
            </a:lvl3pPr>
            <a:lvl4pPr indent="-228600" lvl="3" marL="1828800" rtl="0" algn="l">
              <a:lnSpc>
                <a:spcPct val="90000"/>
              </a:lnSpc>
              <a:spcBef>
                <a:spcPts val="300"/>
              </a:spcBef>
              <a:spcAft>
                <a:spcPts val="0"/>
              </a:spcAft>
              <a:buSzPts val="675"/>
              <a:buNone/>
              <a:defRPr sz="675"/>
            </a:lvl4pPr>
            <a:lvl5pPr indent="-228600" lvl="4" marL="2286000" rtl="0" algn="l">
              <a:lnSpc>
                <a:spcPct val="90000"/>
              </a:lnSpc>
              <a:spcBef>
                <a:spcPts val="300"/>
              </a:spcBef>
              <a:spcAft>
                <a:spcPts val="0"/>
              </a:spcAft>
              <a:buSzPts val="675"/>
              <a:buNone/>
              <a:defRPr sz="675"/>
            </a:lvl5pPr>
            <a:lvl6pPr indent="-228600" lvl="5" marL="2743200" rtl="0" algn="l">
              <a:lnSpc>
                <a:spcPct val="90000"/>
              </a:lnSpc>
              <a:spcBef>
                <a:spcPts val="300"/>
              </a:spcBef>
              <a:spcAft>
                <a:spcPts val="0"/>
              </a:spcAft>
              <a:buSzPts val="675"/>
              <a:buNone/>
              <a:defRPr sz="675"/>
            </a:lvl6pPr>
            <a:lvl7pPr indent="-228600" lvl="6" marL="3200400" rtl="0" algn="l">
              <a:lnSpc>
                <a:spcPct val="90000"/>
              </a:lnSpc>
              <a:spcBef>
                <a:spcPts val="300"/>
              </a:spcBef>
              <a:spcAft>
                <a:spcPts val="0"/>
              </a:spcAft>
              <a:buSzPts val="675"/>
              <a:buNone/>
              <a:defRPr sz="675"/>
            </a:lvl7pPr>
            <a:lvl8pPr indent="-228600" lvl="7" marL="3657600" rtl="0" algn="l">
              <a:lnSpc>
                <a:spcPct val="90000"/>
              </a:lnSpc>
              <a:spcBef>
                <a:spcPts val="300"/>
              </a:spcBef>
              <a:spcAft>
                <a:spcPts val="0"/>
              </a:spcAft>
              <a:buSzPts val="675"/>
              <a:buNone/>
              <a:defRPr sz="675"/>
            </a:lvl8pPr>
            <a:lvl9pPr indent="-228600" lvl="8" marL="4114800" rtl="0" algn="l">
              <a:lnSpc>
                <a:spcPct val="90000"/>
              </a:lnSpc>
              <a:spcBef>
                <a:spcPts val="300"/>
              </a:spcBef>
              <a:spcAft>
                <a:spcPts val="300"/>
              </a:spcAft>
              <a:buSzPts val="675"/>
              <a:buNone/>
              <a:defRPr sz="675"/>
            </a:lvl9pPr>
          </a:lstStyle>
          <a:p/>
        </p:txBody>
      </p:sp>
      <p:sp>
        <p:nvSpPr>
          <p:cNvPr id="69" name="Google Shape;69;p27"/>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27"/>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27"/>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rgbClr val="0C0C0C"/>
              </a:buClr>
              <a:buSzPts val="700"/>
              <a:buFont typeface="Twentieth Century"/>
              <a:buNone/>
              <a:defRPr/>
            </a:lvl1pPr>
            <a:lvl2pPr indent="0" lvl="1" marL="0" rtl="0" algn="r">
              <a:spcBef>
                <a:spcPts val="0"/>
              </a:spcBef>
              <a:spcAft>
                <a:spcPts val="0"/>
              </a:spcAft>
              <a:buClr>
                <a:srgbClr val="0C0C0C"/>
              </a:buClr>
              <a:buSzPts val="700"/>
              <a:buFont typeface="Twentieth Century"/>
              <a:buNone/>
              <a:defRPr/>
            </a:lvl2pPr>
            <a:lvl3pPr indent="0" lvl="2" marL="0" rtl="0" algn="r">
              <a:spcBef>
                <a:spcPts val="0"/>
              </a:spcBef>
              <a:spcAft>
                <a:spcPts val="0"/>
              </a:spcAft>
              <a:buClr>
                <a:srgbClr val="0C0C0C"/>
              </a:buClr>
              <a:buSzPts val="700"/>
              <a:buFont typeface="Twentieth Century"/>
              <a:buNone/>
              <a:defRPr/>
            </a:lvl3pPr>
            <a:lvl4pPr indent="0" lvl="3" marL="0" rtl="0" algn="r">
              <a:spcBef>
                <a:spcPts val="0"/>
              </a:spcBef>
              <a:spcAft>
                <a:spcPts val="0"/>
              </a:spcAft>
              <a:buClr>
                <a:srgbClr val="0C0C0C"/>
              </a:buClr>
              <a:buSzPts val="700"/>
              <a:buFont typeface="Twentieth Century"/>
              <a:buNone/>
              <a:defRPr/>
            </a:lvl4pPr>
            <a:lvl5pPr indent="0" lvl="4" marL="0" rtl="0" algn="r">
              <a:spcBef>
                <a:spcPts val="0"/>
              </a:spcBef>
              <a:spcAft>
                <a:spcPts val="0"/>
              </a:spcAft>
              <a:buClr>
                <a:srgbClr val="0C0C0C"/>
              </a:buClr>
              <a:buSzPts val="700"/>
              <a:buFont typeface="Twentieth Century"/>
              <a:buNone/>
              <a:defRPr/>
            </a:lvl5pPr>
            <a:lvl6pPr indent="0" lvl="5" marL="0" rtl="0" algn="r">
              <a:spcBef>
                <a:spcPts val="0"/>
              </a:spcBef>
              <a:spcAft>
                <a:spcPts val="0"/>
              </a:spcAft>
              <a:buClr>
                <a:srgbClr val="0C0C0C"/>
              </a:buClr>
              <a:buSzPts val="700"/>
              <a:buFont typeface="Twentieth Century"/>
              <a:buNone/>
              <a:defRPr/>
            </a:lvl6pPr>
            <a:lvl7pPr indent="0" lvl="6" marL="0" rtl="0" algn="r">
              <a:spcBef>
                <a:spcPts val="0"/>
              </a:spcBef>
              <a:spcAft>
                <a:spcPts val="0"/>
              </a:spcAft>
              <a:buClr>
                <a:srgbClr val="0C0C0C"/>
              </a:buClr>
              <a:buSzPts val="700"/>
              <a:buFont typeface="Twentieth Century"/>
              <a:buNone/>
              <a:defRPr/>
            </a:lvl7pPr>
            <a:lvl8pPr indent="0" lvl="7" marL="0" rtl="0" algn="r">
              <a:spcBef>
                <a:spcPts val="0"/>
              </a:spcBef>
              <a:spcAft>
                <a:spcPts val="0"/>
              </a:spcAft>
              <a:buClr>
                <a:srgbClr val="0C0C0C"/>
              </a:buClr>
              <a:buSzPts val="700"/>
              <a:buFont typeface="Twentieth Century"/>
              <a:buNone/>
              <a:defRPr/>
            </a:lvl8pPr>
            <a:lvl9pPr indent="0" lvl="8" marL="0" rtl="0" algn="r">
              <a:spcBef>
                <a:spcPts val="0"/>
              </a:spcBef>
              <a:spcAft>
                <a:spcPts val="0"/>
              </a:spcAft>
              <a:buClr>
                <a:srgbClr val="0C0C0C"/>
              </a:buClr>
              <a:buSzPts val="700"/>
              <a:buFont typeface="Twentieth Century"/>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3750"/>
              <a:buFont typeface="Twentieth Century"/>
              <a:buNone/>
              <a:defRPr b="0" i="0" sz="3750" u="none" cap="none" strike="noStrike">
                <a:solidFill>
                  <a:srgbClr val="0C0C0C"/>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8"/>
          <p:cNvSpPr txBox="1"/>
          <p:nvPr>
            <p:ph idx="1" type="body"/>
          </p:nvPr>
        </p:nvSpPr>
        <p:spPr>
          <a:xfrm>
            <a:off x="768096" y="1714500"/>
            <a:ext cx="7290000" cy="3017400"/>
          </a:xfrm>
          <a:prstGeom prst="rect">
            <a:avLst/>
          </a:prstGeom>
          <a:noFill/>
          <a:ln>
            <a:noFill/>
          </a:ln>
        </p:spPr>
        <p:txBody>
          <a:bodyPr anchorCtr="0" anchor="t" bIns="45700" lIns="45700" spcFirstLastPara="1" rIns="45700" wrap="square" tIns="45700">
            <a:normAutofit/>
          </a:bodyPr>
          <a:lstStyle>
            <a:lvl1pPr indent="-333375" lvl="0" marL="457200" marR="0" rtl="0" algn="l">
              <a:lnSpc>
                <a:spcPct val="90000"/>
              </a:lnSpc>
              <a:spcBef>
                <a:spcPts val="900"/>
              </a:spcBef>
              <a:spcAft>
                <a:spcPts val="0"/>
              </a:spcAft>
              <a:buClr>
                <a:schemeClr val="accent1"/>
              </a:buClr>
              <a:buSzPts val="1650"/>
              <a:buFont typeface="Twentieth Century"/>
              <a:buChar char=" "/>
              <a:defRPr b="0" i="0" sz="1650" u="none" cap="none" strike="noStrike">
                <a:solidFill>
                  <a:schemeClr val="dk1"/>
                </a:solidFill>
                <a:latin typeface="Twentieth Century"/>
                <a:ea typeface="Twentieth Century"/>
                <a:cs typeface="Twentieth Century"/>
                <a:sym typeface="Twentieth Century"/>
              </a:defRPr>
            </a:lvl1pPr>
            <a:lvl2pPr indent="-314325" lvl="1" marL="914400" marR="0" rtl="0" algn="l">
              <a:lnSpc>
                <a:spcPct val="90000"/>
              </a:lnSpc>
              <a:spcBef>
                <a:spcPts val="150"/>
              </a:spcBef>
              <a:spcAft>
                <a:spcPts val="0"/>
              </a:spcAft>
              <a:buClr>
                <a:schemeClr val="accent1"/>
              </a:buClr>
              <a:buSzPts val="1350"/>
              <a:buFont typeface="Noto Sans Symbols"/>
              <a:buChar char="🢝"/>
              <a:defRPr b="0" i="0" sz="1350" u="none" cap="none" strike="noStrike">
                <a:solidFill>
                  <a:schemeClr val="dk1"/>
                </a:solidFill>
                <a:latin typeface="Twentieth Century"/>
                <a:ea typeface="Twentieth Century"/>
                <a:cs typeface="Twentieth Century"/>
                <a:sym typeface="Twentieth Century"/>
              </a:defRPr>
            </a:lvl2pPr>
            <a:lvl3pPr indent="-295275" lvl="2" marL="13716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3pPr>
            <a:lvl4pPr indent="-295275" lvl="3" marL="18288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4pPr>
            <a:lvl5pPr indent="-295275" lvl="4" marL="22860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5pPr>
            <a:lvl6pPr indent="-295275" lvl="5" marL="27432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6pPr>
            <a:lvl7pPr indent="-295275" lvl="6" marL="32004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7pPr>
            <a:lvl8pPr indent="-295275" lvl="7" marL="36576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8pPr>
            <a:lvl9pPr indent="-295275" lvl="8" marL="4114800" marR="0" rtl="0" algn="l">
              <a:lnSpc>
                <a:spcPct val="90000"/>
              </a:lnSpc>
              <a:spcBef>
                <a:spcPts val="300"/>
              </a:spcBef>
              <a:spcAft>
                <a:spcPts val="300"/>
              </a:spcAft>
              <a:buClr>
                <a:schemeClr val="accent1"/>
              </a:buClr>
              <a:buSzPts val="1050"/>
              <a:buFont typeface="Noto Sans Symbols"/>
              <a:buChar char="🢝"/>
              <a:defRPr b="0" i="0" sz="1050" u="none" cap="none" strike="noStrike">
                <a:solidFill>
                  <a:schemeClr val="dk1"/>
                </a:solidFill>
                <a:latin typeface="Twentieth Century"/>
                <a:ea typeface="Twentieth Century"/>
                <a:cs typeface="Twentieth Century"/>
                <a:sym typeface="Twentieth Century"/>
              </a:defRPr>
            </a:lvl9pPr>
          </a:lstStyle>
          <a:p/>
        </p:txBody>
      </p:sp>
      <p:sp>
        <p:nvSpPr>
          <p:cNvPr id="8" name="Google Shape;8;p18"/>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5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 name="Google Shape;9;p18"/>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5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18"/>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1pPr>
            <a:lvl2pPr indent="0" lvl="1"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2pPr>
            <a:lvl3pPr indent="0" lvl="2"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3pPr>
            <a:lvl4pPr indent="0" lvl="3"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4pPr>
            <a:lvl5pPr indent="0" lvl="4"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5pPr>
            <a:lvl6pPr indent="0" lvl="5"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6pPr>
            <a:lvl7pPr indent="0" lvl="6"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7pPr>
            <a:lvl8pPr indent="0" lvl="7"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8pPr>
            <a:lvl9pPr indent="0" lvl="8" marL="0" marR="0" rtl="0" algn="r">
              <a:spcBef>
                <a:spcPts val="0"/>
              </a:spcBef>
              <a:spcAft>
                <a:spcPts val="0"/>
              </a:spcAft>
              <a:buClr>
                <a:srgbClr val="0C0C0C"/>
              </a:buClr>
              <a:buSzPts val="750"/>
              <a:buFont typeface="Twentieth Century"/>
              <a:buNone/>
              <a:defRPr b="0" i="0" sz="750" u="none" cap="none" strike="noStrike">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
              <a:t>‹#›</a:t>
            </a:fld>
            <a:endParaRPr/>
          </a:p>
        </p:txBody>
      </p:sp>
      <p:cxnSp>
        <p:nvCxnSpPr>
          <p:cNvPr id="11" name="Google Shape;11;p18"/>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hyperlink" Target="https://www.youtube.com/watch?v=OFERQW27EhU" TargetMode="External"/><Relationship Id="rId5"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mmlab.ie.cuhk.edu.hk/projects/Celeb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
          <p:cNvSpPr/>
          <p:nvPr/>
        </p:nvSpPr>
        <p:spPr>
          <a:xfrm>
            <a:off x="0" y="0"/>
            <a:ext cx="9141544" cy="514423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98" name="Google Shape;98;p1"/>
          <p:cNvSpPr txBox="1"/>
          <p:nvPr>
            <p:ph type="ctrTitle"/>
          </p:nvPr>
        </p:nvSpPr>
        <p:spPr>
          <a:xfrm>
            <a:off x="460200" y="208400"/>
            <a:ext cx="4028100" cy="2963700"/>
          </a:xfrm>
          <a:prstGeom prst="rect">
            <a:avLst/>
          </a:prstGeom>
          <a:noFill/>
          <a:ln>
            <a:noFill/>
          </a:ln>
        </p:spPr>
        <p:txBody>
          <a:bodyPr anchorCtr="0" anchor="b" bIns="91425" lIns="91425" spcFirstLastPara="1" rIns="91425" wrap="square" tIns="91425">
            <a:normAutofit fontScale="90000"/>
          </a:bodyPr>
          <a:lstStyle/>
          <a:p>
            <a:pPr indent="0" lvl="0" marL="0" rtl="0" algn="r">
              <a:lnSpc>
                <a:spcPct val="80000"/>
              </a:lnSpc>
              <a:spcBef>
                <a:spcPts val="0"/>
              </a:spcBef>
              <a:spcAft>
                <a:spcPts val="0"/>
              </a:spcAft>
              <a:buClr>
                <a:srgbClr val="0C0C0C"/>
              </a:buClr>
              <a:buSzPct val="29999"/>
              <a:buFont typeface="Twentieth Century"/>
              <a:buNone/>
            </a:pPr>
            <a:r>
              <a:rPr lang="en" sz="3300"/>
              <a:t>REVOLUTIONARY AI UNVEILED: UNMASKING GENDER PREDICTION AND FACIAL TRANSFORMATION WITH DEEP LEARNING MASTERY</a:t>
            </a:r>
            <a:endParaRPr/>
          </a:p>
        </p:txBody>
      </p:sp>
      <p:sp>
        <p:nvSpPr>
          <p:cNvPr id="99" name="Google Shape;99;p1"/>
          <p:cNvSpPr txBox="1"/>
          <p:nvPr>
            <p:ph idx="1" type="subTitle"/>
          </p:nvPr>
        </p:nvSpPr>
        <p:spPr>
          <a:xfrm>
            <a:off x="460208" y="3325181"/>
            <a:ext cx="4028230" cy="109728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600"/>
              </a:spcAft>
              <a:buSzPts val="1200"/>
              <a:buNone/>
            </a:pPr>
            <a:r>
              <a:rPr lang="en" sz="1200">
                <a:latin typeface="Times New Roman"/>
                <a:ea typeface="Times New Roman"/>
                <a:cs typeface="Times New Roman"/>
                <a:sym typeface="Times New Roman"/>
              </a:rPr>
              <a:t>Group 6: </a:t>
            </a:r>
            <a:r>
              <a:rPr lang="en" sz="1200">
                <a:highlight>
                  <a:srgbClr val="FFFFFF"/>
                </a:highlight>
                <a:latin typeface="Times New Roman"/>
                <a:ea typeface="Times New Roman"/>
                <a:cs typeface="Times New Roman"/>
                <a:sym typeface="Times New Roman"/>
              </a:rPr>
              <a:t>Cameran Frank, Ishu Kalra, Siche Chen, Zijian Wang, Yaasir Ahmed</a:t>
            </a:r>
            <a:endParaRPr sz="1200">
              <a:latin typeface="Times New Roman"/>
              <a:ea typeface="Times New Roman"/>
              <a:cs typeface="Times New Roman"/>
              <a:sym typeface="Times New Roman"/>
            </a:endParaRPr>
          </a:p>
        </p:txBody>
      </p:sp>
      <p:cxnSp>
        <p:nvCxnSpPr>
          <p:cNvPr id="100" name="Google Shape;100;p1"/>
          <p:cNvCxnSpPr/>
          <p:nvPr/>
        </p:nvCxnSpPr>
        <p:spPr>
          <a:xfrm>
            <a:off x="681813" y="3257397"/>
            <a:ext cx="3771900" cy="0"/>
          </a:xfrm>
          <a:prstGeom prst="straightConnector1">
            <a:avLst/>
          </a:prstGeom>
          <a:noFill/>
          <a:ln cap="flat" cmpd="sng" w="19050">
            <a:solidFill>
              <a:srgbClr val="7AE3EC"/>
            </a:solidFill>
            <a:prstDash val="solid"/>
            <a:round/>
            <a:headEnd len="sm" w="sm" type="none"/>
            <a:tailEnd len="sm" w="sm" type="none"/>
          </a:ln>
        </p:spPr>
      </p:cxnSp>
      <p:pic>
        <p:nvPicPr>
          <p:cNvPr id="101" name="Google Shape;101;p1"/>
          <p:cNvPicPr preferRelativeResize="0"/>
          <p:nvPr/>
        </p:nvPicPr>
        <p:blipFill rotWithShape="1">
          <a:blip r:embed="rId3">
            <a:alphaModFix/>
          </a:blip>
          <a:srcRect b="3" l="10218" r="16596" t="0"/>
          <a:stretch/>
        </p:blipFill>
        <p:spPr>
          <a:xfrm>
            <a:off x="4961338" y="731"/>
            <a:ext cx="418266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EXPLORATORY DATA ANALYSIS</a:t>
            </a:r>
            <a:endParaRPr/>
          </a:p>
        </p:txBody>
      </p:sp>
      <p:sp>
        <p:nvSpPr>
          <p:cNvPr id="167" name="Google Shape;167;p7"/>
          <p:cNvSpPr txBox="1"/>
          <p:nvPr>
            <p:ph idx="1" type="body"/>
          </p:nvPr>
        </p:nvSpPr>
        <p:spPr>
          <a:xfrm>
            <a:off x="311700" y="11240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SzPts val="1800"/>
              <a:buChar char="●"/>
            </a:pPr>
            <a:r>
              <a:rPr lang="en"/>
              <a:t>Image Data</a:t>
            </a:r>
            <a:endParaRPr/>
          </a:p>
          <a:p>
            <a:pPr indent="0" lvl="0" marL="457200" rtl="0" algn="l">
              <a:lnSpc>
                <a:spcPct val="90000"/>
              </a:lnSpc>
              <a:spcBef>
                <a:spcPts val="1200"/>
              </a:spcBef>
              <a:spcAft>
                <a:spcPts val="0"/>
              </a:spcAft>
              <a:buSzPts val="1800"/>
              <a:buNone/>
            </a:pPr>
            <a:r>
              <a:rPr lang="en"/>
              <a:t>Sample Images  -  Test for three features: “smiling”, “male”, “young”</a:t>
            </a:r>
            <a:endParaRPr/>
          </a:p>
          <a:p>
            <a:pPr indent="0" lvl="0" marL="457200" rtl="0" algn="l">
              <a:lnSpc>
                <a:spcPct val="90000"/>
              </a:lnSpc>
              <a:spcBef>
                <a:spcPts val="1200"/>
              </a:spcBef>
              <a:spcAft>
                <a:spcPts val="1200"/>
              </a:spcAft>
              <a:buSzPts val="1800"/>
              <a:buNone/>
            </a:pPr>
            <a:r>
              <a:t/>
            </a:r>
            <a:endParaRPr/>
          </a:p>
        </p:txBody>
      </p:sp>
      <p:pic>
        <p:nvPicPr>
          <p:cNvPr id="168" name="Google Shape;168;p7"/>
          <p:cNvPicPr preferRelativeResize="0"/>
          <p:nvPr/>
        </p:nvPicPr>
        <p:blipFill rotWithShape="1">
          <a:blip r:embed="rId3">
            <a:alphaModFix/>
          </a:blip>
          <a:srcRect b="0" l="0" r="0" t="0"/>
          <a:stretch/>
        </p:blipFill>
        <p:spPr>
          <a:xfrm>
            <a:off x="875525" y="2032450"/>
            <a:ext cx="3635908" cy="2372200"/>
          </a:xfrm>
          <a:prstGeom prst="rect">
            <a:avLst/>
          </a:prstGeom>
          <a:noFill/>
          <a:ln>
            <a:noFill/>
          </a:ln>
        </p:spPr>
      </p:pic>
      <p:pic>
        <p:nvPicPr>
          <p:cNvPr id="169" name="Google Shape;169;p7"/>
          <p:cNvPicPr preferRelativeResize="0"/>
          <p:nvPr/>
        </p:nvPicPr>
        <p:blipFill rotWithShape="1">
          <a:blip r:embed="rId4">
            <a:alphaModFix/>
          </a:blip>
          <a:srcRect b="0" l="0" r="0" t="0"/>
          <a:stretch/>
        </p:blipFill>
        <p:spPr>
          <a:xfrm>
            <a:off x="4755779" y="2032450"/>
            <a:ext cx="3893145" cy="2372200"/>
          </a:xfrm>
          <a:prstGeom prst="rect">
            <a:avLst/>
          </a:prstGeom>
          <a:noFill/>
          <a:ln>
            <a:noFill/>
          </a:ln>
        </p:spPr>
      </p:pic>
      <p:sp>
        <p:nvSpPr>
          <p:cNvPr id="170" name="Google Shape;170;p7"/>
          <p:cNvSpPr txBox="1"/>
          <p:nvPr/>
        </p:nvSpPr>
        <p:spPr>
          <a:xfrm>
            <a:off x="1638725" y="4501150"/>
            <a:ext cx="14967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Twentieth Century"/>
              <a:buNone/>
            </a:pPr>
            <a:r>
              <a:rPr b="0" i="0" lang="en" sz="1800" u="none" cap="none" strike="noStrike">
                <a:solidFill>
                  <a:schemeClr val="dk1"/>
                </a:solidFill>
                <a:latin typeface="Twentieth Century"/>
                <a:ea typeface="Twentieth Century"/>
                <a:cs typeface="Twentieth Century"/>
                <a:sym typeface="Twentieth Century"/>
              </a:rPr>
              <a:t>Sample 1</a:t>
            </a:r>
            <a:endParaRPr b="0" i="0" sz="1800" u="none" cap="none" strike="noStrike">
              <a:solidFill>
                <a:schemeClr val="dk1"/>
              </a:solidFill>
              <a:latin typeface="Twentieth Century"/>
              <a:ea typeface="Twentieth Century"/>
              <a:cs typeface="Twentieth Century"/>
              <a:sym typeface="Twentieth Century"/>
            </a:endParaRPr>
          </a:p>
        </p:txBody>
      </p:sp>
      <p:sp>
        <p:nvSpPr>
          <p:cNvPr id="171" name="Google Shape;171;p7"/>
          <p:cNvSpPr txBox="1"/>
          <p:nvPr/>
        </p:nvSpPr>
        <p:spPr>
          <a:xfrm>
            <a:off x="5550825" y="4531900"/>
            <a:ext cx="1752300" cy="4617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800"/>
              <a:buFont typeface="Twentieth Century"/>
              <a:buNone/>
            </a:pPr>
            <a:r>
              <a:rPr b="0" i="0" lang="en" sz="1800" u="none" cap="none" strike="noStrike">
                <a:solidFill>
                  <a:schemeClr val="dk1"/>
                </a:solidFill>
                <a:latin typeface="Twentieth Century"/>
                <a:ea typeface="Twentieth Century"/>
                <a:cs typeface="Twentieth Century"/>
                <a:sym typeface="Twentieth Century"/>
              </a:rPr>
              <a:t>Sample 2</a:t>
            </a:r>
            <a:endParaRPr b="0" i="0" sz="1800" u="none" cap="none" strike="noStrike">
              <a:solidFill>
                <a:schemeClr val="dk1"/>
              </a:solidFill>
              <a:latin typeface="Twentieth Century"/>
              <a:ea typeface="Twentieth Century"/>
              <a:cs typeface="Twentieth Century"/>
              <a:sym typeface="Twentieth Centur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26a6432739_0_0"/>
          <p:cNvSpPr txBox="1"/>
          <p:nvPr>
            <p:ph type="title"/>
          </p:nvPr>
        </p:nvSpPr>
        <p:spPr>
          <a:xfrm>
            <a:off x="342900" y="3720104"/>
            <a:ext cx="5829300" cy="1097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MODEL TRAINING AND EVALUATIONS</a:t>
            </a:r>
            <a:endParaRPr/>
          </a:p>
        </p:txBody>
      </p:sp>
      <p:pic>
        <p:nvPicPr>
          <p:cNvPr id="177" name="Google Shape;177;g226a6432739_0_0"/>
          <p:cNvPicPr preferRelativeResize="0"/>
          <p:nvPr>
            <p:ph idx="2" type="pic"/>
          </p:nvPr>
        </p:nvPicPr>
        <p:blipFill rotWithShape="1">
          <a:blip r:embed="rId3">
            <a:alphaModFix/>
          </a:blip>
          <a:srcRect b="21717" l="0" r="0" t="21711"/>
          <a:stretch/>
        </p:blipFill>
        <p:spPr>
          <a:xfrm>
            <a:off x="0" y="-1"/>
            <a:ext cx="9141600" cy="3429000"/>
          </a:xfrm>
          <a:prstGeom prst="rect">
            <a:avLst/>
          </a:prstGeom>
        </p:spPr>
      </p:pic>
      <p:sp>
        <p:nvSpPr>
          <p:cNvPr id="178" name="Google Shape;178;g226a6432739_0_0"/>
          <p:cNvSpPr txBox="1"/>
          <p:nvPr>
            <p:ph idx="1" type="body"/>
          </p:nvPr>
        </p:nvSpPr>
        <p:spPr>
          <a:xfrm>
            <a:off x="6457950" y="3720104"/>
            <a:ext cx="2400300" cy="1097400"/>
          </a:xfrm>
          <a:prstGeom prst="rect">
            <a:avLst/>
          </a:prstGeom>
        </p:spPr>
        <p:txBody>
          <a:bodyPr anchorCtr="0" anchor="ctr" bIns="45700" lIns="91425" spcFirstLastPara="1" rIns="91425" wrap="square" tIns="45700">
            <a:normAutofit/>
          </a:bodyPr>
          <a:lstStyle/>
          <a:p>
            <a:pPr indent="0" lvl="0" marL="0" rtl="0" algn="l">
              <a:spcBef>
                <a:spcPts val="0"/>
              </a:spcBef>
              <a:spcAft>
                <a:spcPts val="15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a:t>
            </a:r>
            <a:r>
              <a:rPr lang="en"/>
              <a:t>COGNITIVE PROBLEMS:</a:t>
            </a:r>
            <a:endParaRPr/>
          </a:p>
        </p:txBody>
      </p:sp>
      <p:sp>
        <p:nvSpPr>
          <p:cNvPr id="184" name="Google Shape;184;p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t/>
            </a:r>
            <a:endParaRPr/>
          </a:p>
          <a:p>
            <a:pPr indent="-331229" lvl="1" marL="914400" rtl="0" algn="l">
              <a:lnSpc>
                <a:spcPct val="90000"/>
              </a:lnSpc>
              <a:spcBef>
                <a:spcPts val="0"/>
              </a:spcBef>
              <a:spcAft>
                <a:spcPts val="0"/>
              </a:spcAft>
              <a:buSzPts val="1616"/>
              <a:buChar char="○"/>
            </a:pPr>
            <a:r>
              <a:rPr b="1" lang="en" sz="1616"/>
              <a:t>Gender Classification</a:t>
            </a:r>
            <a:endParaRPr/>
          </a:p>
          <a:p>
            <a:pPr indent="0" lvl="0" marL="914400" rtl="0" algn="l">
              <a:lnSpc>
                <a:spcPct val="90000"/>
              </a:lnSpc>
              <a:spcBef>
                <a:spcPts val="1200"/>
              </a:spcBef>
              <a:spcAft>
                <a:spcPts val="0"/>
              </a:spcAft>
              <a:buSzPts val="1800"/>
              <a:buNone/>
            </a:pPr>
            <a:r>
              <a:rPr lang="en" sz="1282"/>
              <a:t>Embark on an extraordinary journey through the realm of gender prediction as we harness the power of advanced models to unravel the enigmatic nature of facial features. Witness the convergence of cutting-edge technology and deep insights, as we reshape the landscape of image processing. Prepare to be captivated as we unveil the secrets hidden within each pixel, forever changing the way we perceive gender.</a:t>
            </a:r>
            <a:endParaRPr sz="1682"/>
          </a:p>
          <a:p>
            <a:pPr indent="-331229" lvl="1" marL="914400" rtl="0" algn="l">
              <a:lnSpc>
                <a:spcPct val="90000"/>
              </a:lnSpc>
              <a:spcBef>
                <a:spcPts val="1200"/>
              </a:spcBef>
              <a:spcAft>
                <a:spcPts val="0"/>
              </a:spcAft>
              <a:buSzPts val="1616"/>
              <a:buChar char="○"/>
            </a:pPr>
            <a:r>
              <a:rPr b="1" lang="en" sz="1616"/>
              <a:t>Generative Images</a:t>
            </a:r>
            <a:endParaRPr/>
          </a:p>
          <a:p>
            <a:pPr indent="0" lvl="0" marL="914400" rtl="0" algn="l">
              <a:lnSpc>
                <a:spcPct val="90000"/>
              </a:lnSpc>
              <a:spcBef>
                <a:spcPts val="1200"/>
              </a:spcBef>
              <a:spcAft>
                <a:spcPts val="1200"/>
              </a:spcAft>
              <a:buSzPts val="1800"/>
              <a:buNone/>
            </a:pPr>
            <a:r>
              <a:rPr lang="en" sz="1275"/>
              <a:t>Step into a realm where pixels merge with imagination, creating captivating Generative Images. Beyond traditional art, these compositions blend algorithms and human ingenuity, crafting mesmerizing visions that defy boundaries. Guided by lines of code, each pixel becomes a brushstroke of innovation, unveiling a universe where art is woven from the fabric of possibility. Welcome to a symphony of creativity, where pixels dance with mathematical equations, and visual poetry unfolds before your eyes.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4ccbf3d18c_0_0"/>
          <p:cNvSpPr txBox="1"/>
          <p:nvPr>
            <p:ph type="title"/>
          </p:nvPr>
        </p:nvSpPr>
        <p:spPr>
          <a:xfrm>
            <a:off x="342900" y="3720104"/>
            <a:ext cx="5829300" cy="1097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GENDER CLASSIFICATION</a:t>
            </a:r>
            <a:endParaRPr/>
          </a:p>
        </p:txBody>
      </p:sp>
      <p:pic>
        <p:nvPicPr>
          <p:cNvPr id="190" name="Google Shape;190;g24ccbf3d18c_0_0"/>
          <p:cNvPicPr preferRelativeResize="0"/>
          <p:nvPr>
            <p:ph idx="2" type="pic"/>
          </p:nvPr>
        </p:nvPicPr>
        <p:blipFill rotWithShape="1">
          <a:blip r:embed="rId3">
            <a:alphaModFix/>
          </a:blip>
          <a:srcRect b="7834" l="0" r="0" t="7834"/>
          <a:stretch/>
        </p:blipFill>
        <p:spPr>
          <a:xfrm>
            <a:off x="0" y="-1"/>
            <a:ext cx="9141600" cy="3429000"/>
          </a:xfrm>
          <a:prstGeom prst="rect">
            <a:avLst/>
          </a:prstGeom>
        </p:spPr>
      </p:pic>
      <p:sp>
        <p:nvSpPr>
          <p:cNvPr id="191" name="Google Shape;191;g24ccbf3d18c_0_0"/>
          <p:cNvSpPr txBox="1"/>
          <p:nvPr>
            <p:ph idx="1" type="body"/>
          </p:nvPr>
        </p:nvSpPr>
        <p:spPr>
          <a:xfrm>
            <a:off x="6457950" y="3720104"/>
            <a:ext cx="2400300" cy="1097400"/>
          </a:xfrm>
          <a:prstGeom prst="rect">
            <a:avLst/>
          </a:prstGeom>
        </p:spPr>
        <p:txBody>
          <a:bodyPr anchorCtr="0" anchor="ctr" bIns="45700" lIns="91425" spcFirstLastPara="1" rIns="91425" wrap="square" tIns="45700">
            <a:normAutofit/>
          </a:bodyPr>
          <a:lstStyle/>
          <a:p>
            <a:pPr indent="0" lvl="0" marL="0" rtl="0" algn="l">
              <a:spcBef>
                <a:spcPts val="0"/>
              </a:spcBef>
              <a:spcAft>
                <a:spcPts val="15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GENDER CLASSIFICATION</a:t>
            </a:r>
            <a:endParaRPr/>
          </a:p>
        </p:txBody>
      </p:sp>
      <p:sp>
        <p:nvSpPr>
          <p:cNvPr id="197" name="Google Shape;197;p9"/>
          <p:cNvSpPr txBox="1"/>
          <p:nvPr>
            <p:ph idx="1" type="body"/>
          </p:nvPr>
        </p:nvSpPr>
        <p:spPr>
          <a:xfrm>
            <a:off x="311700" y="133387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1200"/>
              </a:spcBef>
              <a:spcAft>
                <a:spcPts val="0"/>
              </a:spcAft>
              <a:buSzPts val="1800"/>
              <a:buChar char="●"/>
            </a:pPr>
            <a:r>
              <a:rPr lang="en"/>
              <a:t>There is equal representation of Males and</a:t>
            </a:r>
            <a:br>
              <a:rPr lang="en"/>
            </a:br>
            <a:r>
              <a:rPr lang="en"/>
              <a:t>Females</a:t>
            </a:r>
            <a:br>
              <a:rPr lang="en"/>
            </a:br>
            <a:endParaRPr/>
          </a:p>
          <a:p>
            <a:pPr indent="-342900" lvl="0" marL="457200" rtl="0" algn="l">
              <a:lnSpc>
                <a:spcPct val="90000"/>
              </a:lnSpc>
              <a:spcBef>
                <a:spcPts val="0"/>
              </a:spcBef>
              <a:spcAft>
                <a:spcPts val="0"/>
              </a:spcAft>
              <a:buSzPts val="1800"/>
              <a:buChar char="●"/>
            </a:pPr>
            <a:r>
              <a:rPr lang="en"/>
              <a:t>We will use transfer learning, specifically,</a:t>
            </a:r>
            <a:br>
              <a:rPr lang="en"/>
            </a:br>
            <a:r>
              <a:rPr lang="en"/>
              <a:t>VGG19 model’s base layers to train</a:t>
            </a:r>
            <a:br>
              <a:rPr lang="en"/>
            </a:br>
            <a:endParaRPr/>
          </a:p>
          <a:p>
            <a:pPr indent="-342900" lvl="0" marL="457200" rtl="0" algn="l">
              <a:lnSpc>
                <a:spcPct val="90000"/>
              </a:lnSpc>
              <a:spcBef>
                <a:spcPts val="0"/>
              </a:spcBef>
              <a:spcAft>
                <a:spcPts val="0"/>
              </a:spcAft>
              <a:buSzPts val="1800"/>
              <a:buChar char="●"/>
            </a:pPr>
            <a:r>
              <a:rPr lang="en"/>
              <a:t>We flatten it out and add 5 more dense</a:t>
            </a:r>
            <a:br>
              <a:rPr lang="en"/>
            </a:br>
            <a:r>
              <a:rPr lang="en"/>
              <a:t>layers to predict</a:t>
            </a:r>
            <a:br>
              <a:rPr lang="en"/>
            </a:br>
            <a:endParaRPr/>
          </a:p>
          <a:p>
            <a:pPr indent="-342900" lvl="0" marL="457200" rtl="0" algn="l">
              <a:lnSpc>
                <a:spcPct val="90000"/>
              </a:lnSpc>
              <a:spcBef>
                <a:spcPts val="0"/>
              </a:spcBef>
              <a:spcAft>
                <a:spcPts val="0"/>
              </a:spcAft>
              <a:buSzPts val="1800"/>
              <a:buChar char="●"/>
            </a:pPr>
            <a:r>
              <a:rPr lang="en"/>
              <a:t>We also added early stopping and learning</a:t>
            </a:r>
            <a:br>
              <a:rPr lang="en"/>
            </a:br>
            <a:r>
              <a:rPr lang="en"/>
              <a:t>rate reduction too</a:t>
            </a:r>
            <a:br>
              <a:rPr lang="en"/>
            </a:br>
            <a:endParaRPr/>
          </a:p>
        </p:txBody>
      </p:sp>
      <p:pic>
        <p:nvPicPr>
          <p:cNvPr id="198" name="Google Shape;198;p9"/>
          <p:cNvPicPr preferRelativeResize="0"/>
          <p:nvPr/>
        </p:nvPicPr>
        <p:blipFill>
          <a:blip r:embed="rId3">
            <a:alphaModFix/>
          </a:blip>
          <a:stretch>
            <a:fillRect/>
          </a:stretch>
        </p:blipFill>
        <p:spPr>
          <a:xfrm>
            <a:off x="4836113" y="1468000"/>
            <a:ext cx="3629025" cy="260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idx="1" type="body"/>
          </p:nvPr>
        </p:nvSpPr>
        <p:spPr>
          <a:xfrm>
            <a:off x="412025" y="1432600"/>
            <a:ext cx="8520600" cy="3442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br>
              <a:rPr lang="en"/>
            </a:br>
            <a:r>
              <a:rPr lang="en"/>
              <a:t>The convolutional layers are </a:t>
            </a:r>
            <a:br>
              <a:rPr lang="en"/>
            </a:br>
            <a:r>
              <a:rPr lang="en"/>
              <a:t>composed of small 3x3 filters </a:t>
            </a:r>
            <a:br>
              <a:rPr lang="en"/>
            </a:br>
            <a:r>
              <a:rPr lang="en"/>
              <a:t>with a stride of 1 and a </a:t>
            </a:r>
            <a:br>
              <a:rPr lang="en"/>
            </a:br>
            <a:r>
              <a:rPr lang="en"/>
              <a:t>padding of 1, followed by a </a:t>
            </a:r>
            <a:br>
              <a:rPr lang="en"/>
            </a:br>
            <a:r>
              <a:rPr lang="en"/>
              <a:t>max pooling layer with a 2x2 </a:t>
            </a:r>
            <a:br>
              <a:rPr lang="en"/>
            </a:br>
            <a:r>
              <a:rPr lang="en"/>
              <a:t>filter and a stride of 2. </a:t>
            </a:r>
            <a:endParaRPr/>
          </a:p>
          <a:p>
            <a:pPr indent="0" lvl="0" marL="457200" rtl="0" algn="l">
              <a:lnSpc>
                <a:spcPct val="115000"/>
              </a:lnSpc>
              <a:spcBef>
                <a:spcPts val="0"/>
              </a:spcBef>
              <a:spcAft>
                <a:spcPts val="0"/>
              </a:spcAft>
              <a:buNone/>
            </a:pPr>
            <a:r>
              <a:t/>
            </a:r>
            <a:endParaRPr/>
          </a:p>
        </p:txBody>
      </p:sp>
      <p:pic>
        <p:nvPicPr>
          <p:cNvPr id="204" name="Google Shape;204;p10"/>
          <p:cNvPicPr preferRelativeResize="0"/>
          <p:nvPr/>
        </p:nvPicPr>
        <p:blipFill>
          <a:blip r:embed="rId3">
            <a:alphaModFix/>
          </a:blip>
          <a:stretch>
            <a:fillRect/>
          </a:stretch>
        </p:blipFill>
        <p:spPr>
          <a:xfrm>
            <a:off x="3198575" y="1511825"/>
            <a:ext cx="5734050" cy="3067050"/>
          </a:xfrm>
          <a:prstGeom prst="rect">
            <a:avLst/>
          </a:prstGeom>
          <a:noFill/>
          <a:ln>
            <a:noFill/>
          </a:ln>
        </p:spPr>
      </p:pic>
      <p:sp>
        <p:nvSpPr>
          <p:cNvPr id="205" name="Google Shape;205;p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GENDER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26135a3ecb_0_14"/>
          <p:cNvSpPr txBox="1"/>
          <p:nvPr>
            <p:ph type="title"/>
          </p:nvPr>
        </p:nvSpPr>
        <p:spPr>
          <a:xfrm>
            <a:off x="710950" y="46070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29333"/>
              <a:buFont typeface="Arial"/>
              <a:buNone/>
            </a:pPr>
            <a:r>
              <a:rPr lang="en"/>
              <a:t>GENDER CLASSIFICATION</a:t>
            </a:r>
            <a:endParaRPr/>
          </a:p>
          <a:p>
            <a:pPr indent="0" lvl="0" marL="0" rtl="0" algn="l">
              <a:lnSpc>
                <a:spcPct val="80000"/>
              </a:lnSpc>
              <a:spcBef>
                <a:spcPts val="0"/>
              </a:spcBef>
              <a:spcAft>
                <a:spcPts val="0"/>
              </a:spcAft>
              <a:buClr>
                <a:srgbClr val="0C0C0C"/>
              </a:buClr>
              <a:buSzPct val="96000"/>
              <a:buFont typeface="Twentieth Century"/>
              <a:buNone/>
            </a:pPr>
            <a:r>
              <a:t/>
            </a:r>
            <a:endParaRPr/>
          </a:p>
        </p:txBody>
      </p:sp>
      <p:sp>
        <p:nvSpPr>
          <p:cNvPr id="211" name="Google Shape;211;g226135a3ecb_0_1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SzPts val="1800"/>
              <a:buChar char="●"/>
            </a:pPr>
            <a:r>
              <a:rPr lang="en"/>
              <a:t>In total, we have ~4M params to train</a:t>
            </a:r>
            <a:br>
              <a:rPr lang="en"/>
            </a:br>
            <a:endParaRPr/>
          </a:p>
          <a:p>
            <a:pPr indent="-342900" lvl="0" marL="457200" rtl="0" algn="l">
              <a:lnSpc>
                <a:spcPct val="90000"/>
              </a:lnSpc>
              <a:spcBef>
                <a:spcPts val="0"/>
              </a:spcBef>
              <a:spcAft>
                <a:spcPts val="0"/>
              </a:spcAft>
              <a:buSzPts val="1800"/>
              <a:buChar char="●"/>
            </a:pPr>
            <a:r>
              <a:rPr lang="en"/>
              <a:t>The training, on a MBP M2 chip with</a:t>
            </a:r>
            <a:br>
              <a:rPr lang="en"/>
            </a:br>
            <a:r>
              <a:rPr lang="en"/>
              <a:t>early stopping and learning rate</a:t>
            </a:r>
            <a:br>
              <a:rPr lang="en"/>
            </a:br>
            <a:r>
              <a:rPr lang="en"/>
              <a:t>reduction was quite fast and took</a:t>
            </a:r>
            <a:br>
              <a:rPr lang="en"/>
            </a:br>
            <a:r>
              <a:rPr lang="en"/>
              <a:t>~2 minute</a:t>
            </a:r>
            <a:br>
              <a:rPr lang="en"/>
            </a:br>
            <a:endParaRPr/>
          </a:p>
          <a:p>
            <a:pPr indent="-342900" lvl="0" marL="457200" rtl="0" algn="l">
              <a:lnSpc>
                <a:spcPct val="90000"/>
              </a:lnSpc>
              <a:spcBef>
                <a:spcPts val="0"/>
              </a:spcBef>
              <a:spcAft>
                <a:spcPts val="0"/>
              </a:spcAft>
              <a:buSzPts val="1800"/>
              <a:buChar char="●"/>
            </a:pPr>
            <a:r>
              <a:rPr lang="en"/>
              <a:t>The non-trainable params are due</a:t>
            </a:r>
            <a:br>
              <a:rPr lang="en"/>
            </a:br>
            <a:r>
              <a:rPr lang="en"/>
              <a:t>To freezing the layers of VGG19</a:t>
            </a:r>
            <a:endParaRPr/>
          </a:p>
        </p:txBody>
      </p:sp>
      <p:pic>
        <p:nvPicPr>
          <p:cNvPr id="212" name="Google Shape;212;g226135a3ecb_0_14"/>
          <p:cNvPicPr preferRelativeResize="0"/>
          <p:nvPr/>
        </p:nvPicPr>
        <p:blipFill>
          <a:blip r:embed="rId3">
            <a:alphaModFix/>
          </a:blip>
          <a:stretch>
            <a:fillRect/>
          </a:stretch>
        </p:blipFill>
        <p:spPr>
          <a:xfrm>
            <a:off x="4337600" y="1222050"/>
            <a:ext cx="4494701" cy="3541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26191a6495_3_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C0C0C"/>
              </a:buClr>
              <a:buSzPct val="128571"/>
              <a:buFont typeface="Twentieth Century"/>
              <a:buNone/>
            </a:pPr>
            <a:r>
              <a:rPr lang="en"/>
              <a:t>   </a:t>
            </a:r>
            <a:r>
              <a:rPr lang="en" sz="2800"/>
              <a:t> GENDER CLASSIFICATION</a:t>
            </a:r>
            <a:endParaRPr sz="2800"/>
          </a:p>
          <a:p>
            <a:pPr indent="0" lvl="0" marL="0" rtl="0" algn="l">
              <a:lnSpc>
                <a:spcPct val="80000"/>
              </a:lnSpc>
              <a:spcBef>
                <a:spcPts val="0"/>
              </a:spcBef>
              <a:spcAft>
                <a:spcPts val="0"/>
              </a:spcAft>
              <a:buClr>
                <a:srgbClr val="0C0C0C"/>
              </a:buClr>
              <a:buSzPct val="160396"/>
              <a:buFont typeface="Twentieth Century"/>
              <a:buNone/>
            </a:pPr>
            <a:r>
              <a:rPr lang="en" sz="2244"/>
              <a:t>	Model Maintenance and Parameter Update Process</a:t>
            </a:r>
            <a:endParaRPr sz="2244"/>
          </a:p>
        </p:txBody>
      </p:sp>
      <p:graphicFrame>
        <p:nvGraphicFramePr>
          <p:cNvPr id="218" name="Google Shape;218;g226191a6495_3_0"/>
          <p:cNvGraphicFramePr/>
          <p:nvPr/>
        </p:nvGraphicFramePr>
        <p:xfrm>
          <a:off x="952500" y="1574675"/>
          <a:ext cx="3000000" cy="3000000"/>
        </p:xfrm>
        <a:graphic>
          <a:graphicData uri="http://schemas.openxmlformats.org/drawingml/2006/table">
            <a:tbl>
              <a:tblPr>
                <a:noFill/>
                <a:tableStyleId>{8CF8CB0C-BA2A-44E8-9509-9C2FE11C0719}</a:tableStyleId>
              </a:tblPr>
              <a:tblGrid>
                <a:gridCol w="2437350"/>
                <a:gridCol w="4801650"/>
              </a:tblGrid>
              <a:tr h="381000">
                <a:tc>
                  <a:txBody>
                    <a:bodyPr/>
                    <a:lstStyle/>
                    <a:p>
                      <a:pPr indent="0" lvl="0" marL="0" rtl="0" algn="ctr">
                        <a:lnSpc>
                          <a:spcPct val="171429"/>
                        </a:lnSpc>
                        <a:spcBef>
                          <a:spcPts val="1900"/>
                        </a:spcBef>
                        <a:spcAft>
                          <a:spcPts val="0"/>
                        </a:spcAft>
                        <a:buNone/>
                      </a:pPr>
                      <a:r>
                        <a:rPr b="1" lang="en" sz="1200">
                          <a:solidFill>
                            <a:srgbClr val="374151"/>
                          </a:solidFill>
                          <a:latin typeface="Roboto"/>
                          <a:ea typeface="Roboto"/>
                          <a:cs typeface="Roboto"/>
                          <a:sym typeface="Roboto"/>
                        </a:rPr>
                        <a:t>Process</a:t>
                      </a:r>
                      <a:endParaRPr b="1" sz="120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0"/>
                        </a:spcAft>
                        <a:buNone/>
                      </a:pPr>
                      <a:r>
                        <a:rPr b="1" lang="en" sz="1200">
                          <a:solidFill>
                            <a:srgbClr val="374151"/>
                          </a:solidFill>
                          <a:latin typeface="Roboto"/>
                          <a:ea typeface="Roboto"/>
                          <a:cs typeface="Roboto"/>
                          <a:sym typeface="Roboto"/>
                        </a:rPr>
                        <a:t>Description</a:t>
                      </a:r>
                      <a:endParaRPr b="1" sz="120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Monitoring</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Track model performance metrics (e.g., especially confusion matrix)</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Retraining and Parameter Updates</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Do online training (on layman) and periodically retrain, adjusting the parameters to remove any bias.</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Data Drift</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It is a part of </a:t>
                      </a:r>
                      <a:r>
                        <a:rPr lang="en" sz="1200">
                          <a:solidFill>
                            <a:srgbClr val="374151"/>
                          </a:solidFill>
                          <a:latin typeface="Roboto"/>
                          <a:ea typeface="Roboto"/>
                          <a:cs typeface="Roboto"/>
                          <a:sym typeface="Roboto"/>
                        </a:rPr>
                        <a:t>monitoring</a:t>
                      </a:r>
                      <a:r>
                        <a:rPr lang="en" sz="1200">
                          <a:solidFill>
                            <a:srgbClr val="374151"/>
                          </a:solidFill>
                          <a:latin typeface="Roboto"/>
                          <a:ea typeface="Roboto"/>
                          <a:cs typeface="Roboto"/>
                          <a:sym typeface="Roboto"/>
                        </a:rPr>
                        <a:t> process to ensure that the training and test data </a:t>
                      </a:r>
                      <a:r>
                        <a:rPr lang="en" sz="1200">
                          <a:solidFill>
                            <a:srgbClr val="374151"/>
                          </a:solidFill>
                          <a:latin typeface="Roboto"/>
                          <a:ea typeface="Roboto"/>
                          <a:cs typeface="Roboto"/>
                          <a:sym typeface="Roboto"/>
                        </a:rPr>
                        <a:t>matches and re-train if need be.</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Model Saving and Loading</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Save and load the trained model weights and architecture for reuse. It will save time and computing power</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26135a3ecb_1_2"/>
          <p:cNvSpPr txBox="1"/>
          <p:nvPr>
            <p:ph type="title"/>
          </p:nvPr>
        </p:nvSpPr>
        <p:spPr>
          <a:xfrm>
            <a:off x="342900" y="3720104"/>
            <a:ext cx="5829300" cy="1097400"/>
          </a:xfrm>
          <a:prstGeom prst="rect">
            <a:avLst/>
          </a:prstGeom>
        </p:spPr>
        <p:txBody>
          <a:bodyPr anchorCtr="0" anchor="ctr" bIns="45700" lIns="91425" spcFirstLastPara="1" rIns="91425" wrap="square" tIns="45700">
            <a:normAutofit fontScale="90000"/>
          </a:bodyPr>
          <a:lstStyle/>
          <a:p>
            <a:pPr indent="0" lvl="0" marL="0" rtl="0" algn="r">
              <a:spcBef>
                <a:spcPts val="0"/>
              </a:spcBef>
              <a:spcAft>
                <a:spcPts val="0"/>
              </a:spcAft>
              <a:buClr>
                <a:schemeClr val="dk1"/>
              </a:buClr>
              <a:buSzPct val="29333"/>
              <a:buFont typeface="Arial"/>
              <a:buNone/>
            </a:pPr>
            <a:r>
              <a:rPr lang="en"/>
              <a:t>GENERATIVE IMAGES:</a:t>
            </a:r>
            <a:endParaRPr/>
          </a:p>
          <a:p>
            <a:pPr indent="0" lvl="0" marL="0" rtl="0" algn="r">
              <a:spcBef>
                <a:spcPts val="0"/>
              </a:spcBef>
              <a:spcAft>
                <a:spcPts val="0"/>
              </a:spcAft>
              <a:buClr>
                <a:schemeClr val="dk1"/>
              </a:buClr>
              <a:buSzPct val="29333"/>
              <a:buFont typeface="Arial"/>
              <a:buNone/>
            </a:pPr>
            <a:r>
              <a:rPr lang="en"/>
              <a:t>Variational Autoencoders (VAEs)</a:t>
            </a:r>
            <a:endParaRPr/>
          </a:p>
        </p:txBody>
      </p:sp>
      <p:pic>
        <p:nvPicPr>
          <p:cNvPr id="224" name="Google Shape;224;g226135a3ecb_1_2"/>
          <p:cNvPicPr preferRelativeResize="0"/>
          <p:nvPr>
            <p:ph idx="2" type="pic"/>
          </p:nvPr>
        </p:nvPicPr>
        <p:blipFill rotWithShape="1">
          <a:blip r:embed="rId3">
            <a:alphaModFix/>
          </a:blip>
          <a:srcRect b="21886" l="0" r="0" t="21880"/>
          <a:stretch/>
        </p:blipFill>
        <p:spPr>
          <a:xfrm>
            <a:off x="0" y="-1"/>
            <a:ext cx="9141601" cy="3429001"/>
          </a:xfrm>
          <a:prstGeom prst="rect">
            <a:avLst/>
          </a:prstGeom>
        </p:spPr>
      </p:pic>
      <p:sp>
        <p:nvSpPr>
          <p:cNvPr id="225" name="Google Shape;225;g226135a3ecb_1_2"/>
          <p:cNvSpPr txBox="1"/>
          <p:nvPr>
            <p:ph idx="1" type="body"/>
          </p:nvPr>
        </p:nvSpPr>
        <p:spPr>
          <a:xfrm>
            <a:off x="6457950" y="3720104"/>
            <a:ext cx="2400300" cy="1097400"/>
          </a:xfrm>
          <a:prstGeom prst="rect">
            <a:avLst/>
          </a:prstGeom>
        </p:spPr>
        <p:txBody>
          <a:bodyPr anchorCtr="0" anchor="ctr" bIns="45700" lIns="91425" spcFirstLastPara="1" rIns="91425" wrap="square" tIns="45700">
            <a:normAutofit/>
          </a:bodyPr>
          <a:lstStyle/>
          <a:p>
            <a:pPr indent="0" lvl="0" marL="0" rtl="0" algn="l">
              <a:spcBef>
                <a:spcPts val="0"/>
              </a:spcBef>
              <a:spcAft>
                <a:spcPts val="15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257575" y="51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sz="2800"/>
              <a:t>   </a:t>
            </a:r>
            <a:r>
              <a:rPr lang="en" sz="2800"/>
              <a:t>GENERATIVE IMAGES</a:t>
            </a:r>
            <a:r>
              <a:rPr lang="en" sz="2800"/>
              <a:t>: VAE</a:t>
            </a:r>
            <a:endParaRPr sz="2800"/>
          </a:p>
        </p:txBody>
      </p:sp>
      <p:graphicFrame>
        <p:nvGraphicFramePr>
          <p:cNvPr id="231" name="Google Shape;231;p11"/>
          <p:cNvGraphicFramePr/>
          <p:nvPr/>
        </p:nvGraphicFramePr>
        <p:xfrm>
          <a:off x="-12" y="1222425"/>
          <a:ext cx="3000000" cy="3000000"/>
        </p:xfrm>
        <a:graphic>
          <a:graphicData uri="http://schemas.openxmlformats.org/drawingml/2006/table">
            <a:tbl>
              <a:tblPr>
                <a:noFill/>
                <a:tableStyleId>{8CF8CB0C-BA2A-44E8-9509-9C2FE11C0719}</a:tableStyleId>
              </a:tblPr>
              <a:tblGrid>
                <a:gridCol w="1277925"/>
                <a:gridCol w="1461500"/>
                <a:gridCol w="6404600"/>
              </a:tblGrid>
              <a:tr h="363950">
                <a:tc>
                  <a:txBody>
                    <a:bodyPr/>
                    <a:lstStyle/>
                    <a:p>
                      <a:pPr indent="0" lvl="0" marL="0" rtl="0" algn="ctr">
                        <a:lnSpc>
                          <a:spcPct val="171429"/>
                        </a:lnSpc>
                        <a:spcBef>
                          <a:spcPts val="1900"/>
                        </a:spcBef>
                        <a:spcAft>
                          <a:spcPts val="1900"/>
                        </a:spcAft>
                        <a:buNone/>
                      </a:pPr>
                      <a:r>
                        <a:rPr b="1" lang="en" sz="1350">
                          <a:solidFill>
                            <a:srgbClr val="374151"/>
                          </a:solidFill>
                          <a:latin typeface="Roboto"/>
                          <a:ea typeface="Roboto"/>
                          <a:cs typeface="Roboto"/>
                          <a:sym typeface="Roboto"/>
                        </a:rPr>
                        <a:t>Component</a:t>
                      </a:r>
                      <a:endParaRPr b="1" sz="13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 sz="1350">
                          <a:solidFill>
                            <a:srgbClr val="374151"/>
                          </a:solidFill>
                          <a:latin typeface="Roboto"/>
                          <a:ea typeface="Roboto"/>
                          <a:cs typeface="Roboto"/>
                          <a:sym typeface="Roboto"/>
                        </a:rPr>
                        <a:t>Function</a:t>
                      </a:r>
                      <a:endParaRPr b="1" sz="13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 sz="1350">
                          <a:solidFill>
                            <a:srgbClr val="374151"/>
                          </a:solidFill>
                          <a:latin typeface="Roboto"/>
                          <a:ea typeface="Roboto"/>
                          <a:cs typeface="Roboto"/>
                          <a:sym typeface="Roboto"/>
                        </a:rPr>
                        <a:t>Key Details</a:t>
                      </a:r>
                      <a:endParaRPr b="1" sz="13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1402400">
                <a:tc>
                  <a:txBody>
                    <a:bodyPr/>
                    <a:lstStyle/>
                    <a:p>
                      <a:pPr indent="0" lvl="0" marL="0" rtl="0" algn="ctr">
                        <a:lnSpc>
                          <a:spcPct val="171429"/>
                        </a:lnSpc>
                        <a:spcBef>
                          <a:spcPts val="1900"/>
                        </a:spcBef>
                        <a:spcAft>
                          <a:spcPts val="1900"/>
                        </a:spcAft>
                        <a:buNone/>
                      </a:pPr>
                      <a:r>
                        <a:rPr lang="en" sz="1500">
                          <a:solidFill>
                            <a:srgbClr val="374151"/>
                          </a:solidFill>
                          <a:latin typeface="Twentieth Century"/>
                          <a:ea typeface="Twentieth Century"/>
                          <a:cs typeface="Twentieth Century"/>
                          <a:sym typeface="Twentieth Century"/>
                        </a:rPr>
                        <a:t>Encoder</a:t>
                      </a:r>
                      <a:endParaRPr sz="150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1900"/>
                        </a:spcBef>
                        <a:spcAft>
                          <a:spcPts val="1900"/>
                        </a:spcAft>
                        <a:buNone/>
                      </a:pPr>
                      <a:r>
                        <a:rPr lang="en" sz="1300">
                          <a:solidFill>
                            <a:srgbClr val="374151"/>
                          </a:solidFill>
                          <a:latin typeface="Twentieth Century"/>
                          <a:ea typeface="Twentieth Century"/>
                          <a:cs typeface="Twentieth Century"/>
                          <a:sym typeface="Twentieth Century"/>
                        </a:rPr>
                        <a:t>Transforms input data into a latent representation</a:t>
                      </a:r>
                      <a:endParaRPr sz="130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336550" lvl="0" marL="457200" rtl="0" algn="l">
                        <a:lnSpc>
                          <a:spcPct val="115000"/>
                        </a:lnSpc>
                        <a:spcBef>
                          <a:spcPts val="1900"/>
                        </a:spcBef>
                        <a:spcAft>
                          <a:spcPts val="0"/>
                        </a:spcAft>
                        <a:buSzPts val="1700"/>
                        <a:buFont typeface="Twentieth Century"/>
                        <a:buChar char="●"/>
                      </a:pPr>
                      <a:r>
                        <a:rPr lang="en" sz="1250">
                          <a:solidFill>
                            <a:srgbClr val="374151"/>
                          </a:solidFill>
                          <a:latin typeface="Twentieth Century"/>
                          <a:ea typeface="Twentieth Century"/>
                          <a:cs typeface="Twentieth Century"/>
                          <a:sym typeface="Twentieth Century"/>
                        </a:rPr>
                        <a:t>Takes image of defined height, width, and 3 color channels as input</a:t>
                      </a:r>
                      <a:endParaRPr sz="1250">
                        <a:solidFill>
                          <a:srgbClr val="374151"/>
                        </a:solidFill>
                        <a:latin typeface="Twentieth Century"/>
                        <a:ea typeface="Twentieth Century"/>
                        <a:cs typeface="Twentieth Century"/>
                        <a:sym typeface="Twentieth Century"/>
                      </a:endParaRPr>
                    </a:p>
                    <a:p>
                      <a:pPr indent="-336550" lvl="0" marL="457200" rtl="0" algn="l">
                        <a:lnSpc>
                          <a:spcPct val="115000"/>
                        </a:lnSpc>
                        <a:spcBef>
                          <a:spcPts val="0"/>
                        </a:spcBef>
                        <a:spcAft>
                          <a:spcPts val="0"/>
                        </a:spcAft>
                        <a:buSzPts val="1700"/>
                        <a:buFont typeface="Twentieth Century"/>
                        <a:buChar char="●"/>
                      </a:pPr>
                      <a:r>
                        <a:rPr lang="en" sz="1250">
                          <a:solidFill>
                            <a:srgbClr val="374151"/>
                          </a:solidFill>
                          <a:latin typeface="Twentieth Century"/>
                          <a:ea typeface="Twentieth Century"/>
                          <a:cs typeface="Twentieth Century"/>
                          <a:sym typeface="Twentieth Century"/>
                        </a:rPr>
                        <a:t>Processes image through convolutional blocks with increasing filter size</a:t>
                      </a:r>
                      <a:endParaRPr sz="1250">
                        <a:solidFill>
                          <a:srgbClr val="374151"/>
                        </a:solidFill>
                        <a:latin typeface="Twentieth Century"/>
                        <a:ea typeface="Twentieth Century"/>
                        <a:cs typeface="Twentieth Century"/>
                        <a:sym typeface="Twentieth Century"/>
                      </a:endParaRPr>
                    </a:p>
                    <a:p>
                      <a:pPr indent="-336550" lvl="0" marL="457200" rtl="0" algn="l">
                        <a:lnSpc>
                          <a:spcPct val="115000"/>
                        </a:lnSpc>
                        <a:spcBef>
                          <a:spcPts val="0"/>
                        </a:spcBef>
                        <a:spcAft>
                          <a:spcPts val="0"/>
                        </a:spcAft>
                        <a:buSzPts val="1700"/>
                        <a:buFont typeface="Twentieth Century"/>
                        <a:buChar char="●"/>
                      </a:pPr>
                      <a:r>
                        <a:rPr lang="en" sz="1250">
                          <a:solidFill>
                            <a:srgbClr val="374151"/>
                          </a:solidFill>
                          <a:latin typeface="Twentieth Century"/>
                          <a:ea typeface="Twentieth Century"/>
                          <a:cs typeface="Twentieth Century"/>
                          <a:sym typeface="Twentieth Century"/>
                        </a:rPr>
                        <a:t>Flattens the processed image and generates a latent vector </a:t>
                      </a:r>
                      <a:endParaRPr sz="1250">
                        <a:solidFill>
                          <a:srgbClr val="374151"/>
                        </a:solidFill>
                        <a:latin typeface="Twentieth Century"/>
                        <a:ea typeface="Twentieth Century"/>
                        <a:cs typeface="Twentieth Century"/>
                        <a:sym typeface="Twentieth Century"/>
                      </a:endParaRPr>
                    </a:p>
                    <a:p>
                      <a:pPr indent="-317500" lvl="0" marL="457200" rtl="0" algn="l">
                        <a:lnSpc>
                          <a:spcPct val="115000"/>
                        </a:lnSpc>
                        <a:spcBef>
                          <a:spcPts val="0"/>
                        </a:spcBef>
                        <a:spcAft>
                          <a:spcPts val="0"/>
                        </a:spcAft>
                        <a:buSzPts val="1400"/>
                        <a:buFont typeface="Twentieth Century"/>
                        <a:buChar char="●"/>
                      </a:pPr>
                      <a:r>
                        <a:rPr lang="en" sz="1250">
                          <a:solidFill>
                            <a:srgbClr val="374151"/>
                          </a:solidFill>
                          <a:latin typeface="Twentieth Century"/>
                          <a:ea typeface="Twentieth Century"/>
                          <a:cs typeface="Twentieth Century"/>
                          <a:sym typeface="Twentieth Century"/>
                        </a:rPr>
                        <a:t>If </a:t>
                      </a:r>
                      <a:r>
                        <a:rPr lang="en" sz="1150">
                          <a:solidFill>
                            <a:srgbClr val="188038"/>
                          </a:solidFill>
                          <a:latin typeface="Twentieth Century"/>
                          <a:ea typeface="Twentieth Century"/>
                          <a:cs typeface="Twentieth Century"/>
                          <a:sym typeface="Twentieth Century"/>
                        </a:rPr>
                        <a:t>is_variational</a:t>
                      </a:r>
                      <a:r>
                        <a:rPr lang="en" sz="1250">
                          <a:solidFill>
                            <a:srgbClr val="374151"/>
                          </a:solidFill>
                          <a:latin typeface="Twentieth Century"/>
                          <a:ea typeface="Twentieth Century"/>
                          <a:cs typeface="Twentieth Century"/>
                          <a:sym typeface="Twentieth Century"/>
                        </a:rPr>
                        <a:t> is True, </a:t>
                      </a:r>
                      <a:r>
                        <a:rPr lang="en" sz="1150">
                          <a:solidFill>
                            <a:srgbClr val="188038"/>
                          </a:solidFill>
                          <a:latin typeface="Twentieth Century"/>
                          <a:ea typeface="Twentieth Century"/>
                          <a:cs typeface="Twentieth Century"/>
                          <a:sym typeface="Twentieth Century"/>
                        </a:rPr>
                        <a:t>z</a:t>
                      </a:r>
                      <a:r>
                        <a:rPr lang="en" sz="1250">
                          <a:solidFill>
                            <a:srgbClr val="374151"/>
                          </a:solidFill>
                          <a:latin typeface="Twentieth Century"/>
                          <a:ea typeface="Twentieth Century"/>
                          <a:cs typeface="Twentieth Century"/>
                          <a:sym typeface="Twentieth Century"/>
                        </a:rPr>
                        <a:t> is sampled from a Gaussian distribution defined by </a:t>
                      </a:r>
                      <a:r>
                        <a:rPr lang="en" sz="1150">
                          <a:solidFill>
                            <a:srgbClr val="188038"/>
                          </a:solidFill>
                          <a:latin typeface="Twentieth Century"/>
                          <a:ea typeface="Twentieth Century"/>
                          <a:cs typeface="Twentieth Century"/>
                          <a:sym typeface="Twentieth Century"/>
                        </a:rPr>
                        <a:t>z_mean</a:t>
                      </a:r>
                      <a:r>
                        <a:rPr lang="en" sz="1250">
                          <a:solidFill>
                            <a:srgbClr val="374151"/>
                          </a:solidFill>
                          <a:latin typeface="Twentieth Century"/>
                          <a:ea typeface="Twentieth Century"/>
                          <a:cs typeface="Twentieth Century"/>
                          <a:sym typeface="Twentieth Century"/>
                        </a:rPr>
                        <a:t> and </a:t>
                      </a:r>
                      <a:r>
                        <a:rPr lang="en" sz="1150">
                          <a:solidFill>
                            <a:srgbClr val="188038"/>
                          </a:solidFill>
                          <a:latin typeface="Twentieth Century"/>
                          <a:ea typeface="Twentieth Century"/>
                          <a:cs typeface="Twentieth Century"/>
                          <a:sym typeface="Twentieth Century"/>
                        </a:rPr>
                        <a:t>z_log_sigma</a:t>
                      </a:r>
                      <a:endParaRPr sz="1150">
                        <a:solidFill>
                          <a:srgbClr val="188038"/>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1089250">
                <a:tc>
                  <a:txBody>
                    <a:bodyPr/>
                    <a:lstStyle/>
                    <a:p>
                      <a:pPr indent="0" lvl="0" marL="0" rtl="0" algn="ctr">
                        <a:lnSpc>
                          <a:spcPct val="171429"/>
                        </a:lnSpc>
                        <a:spcBef>
                          <a:spcPts val="1900"/>
                        </a:spcBef>
                        <a:spcAft>
                          <a:spcPts val="1900"/>
                        </a:spcAft>
                        <a:buNone/>
                      </a:pPr>
                      <a:r>
                        <a:rPr lang="en" sz="1500">
                          <a:solidFill>
                            <a:srgbClr val="374151"/>
                          </a:solidFill>
                          <a:latin typeface="Twentieth Century"/>
                          <a:ea typeface="Twentieth Century"/>
                          <a:cs typeface="Twentieth Century"/>
                          <a:sym typeface="Twentieth Century"/>
                        </a:rPr>
                        <a:t>Decoder</a:t>
                      </a:r>
                      <a:endParaRPr sz="150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1900"/>
                        </a:spcBef>
                        <a:spcAft>
                          <a:spcPts val="1900"/>
                        </a:spcAft>
                        <a:buNone/>
                      </a:pPr>
                      <a:r>
                        <a:rPr lang="en" sz="1300">
                          <a:solidFill>
                            <a:srgbClr val="374151"/>
                          </a:solidFill>
                          <a:latin typeface="Twentieth Century"/>
                          <a:ea typeface="Twentieth Century"/>
                          <a:cs typeface="Twentieth Century"/>
                          <a:sym typeface="Twentieth Century"/>
                        </a:rPr>
                        <a:t>Recreates original input from the latent representation</a:t>
                      </a:r>
                      <a:endParaRPr sz="130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317500" lvl="0" marL="457200" rtl="0" algn="l">
                        <a:lnSpc>
                          <a:spcPct val="115000"/>
                        </a:lnSpc>
                        <a:spcBef>
                          <a:spcPts val="1900"/>
                        </a:spcBef>
                        <a:spcAft>
                          <a:spcPts val="0"/>
                        </a:spcAft>
                        <a:buSzPts val="1400"/>
                        <a:buFont typeface="Twentieth Century"/>
                        <a:buChar char="●"/>
                      </a:pPr>
                      <a:r>
                        <a:rPr lang="en" sz="1250">
                          <a:solidFill>
                            <a:srgbClr val="374151"/>
                          </a:solidFill>
                          <a:latin typeface="Twentieth Century"/>
                          <a:ea typeface="Twentieth Century"/>
                          <a:cs typeface="Twentieth Century"/>
                          <a:sym typeface="Twentieth Century"/>
                        </a:rPr>
                        <a:t>Takes the latent vector </a:t>
                      </a:r>
                      <a:r>
                        <a:rPr lang="en" sz="1150">
                          <a:solidFill>
                            <a:srgbClr val="188038"/>
                          </a:solidFill>
                          <a:latin typeface="Twentieth Century"/>
                          <a:ea typeface="Twentieth Century"/>
                          <a:cs typeface="Twentieth Century"/>
                          <a:sym typeface="Twentieth Century"/>
                        </a:rPr>
                        <a:t>z</a:t>
                      </a:r>
                      <a:r>
                        <a:rPr lang="en" sz="1250">
                          <a:solidFill>
                            <a:srgbClr val="374151"/>
                          </a:solidFill>
                          <a:latin typeface="Twentieth Century"/>
                          <a:ea typeface="Twentieth Century"/>
                          <a:cs typeface="Twentieth Century"/>
                          <a:sym typeface="Twentieth Century"/>
                        </a:rPr>
                        <a:t> as input Expands </a:t>
                      </a:r>
                      <a:r>
                        <a:rPr lang="en" sz="1150">
                          <a:solidFill>
                            <a:srgbClr val="188038"/>
                          </a:solidFill>
                          <a:latin typeface="Twentieth Century"/>
                          <a:ea typeface="Twentieth Century"/>
                          <a:cs typeface="Twentieth Century"/>
                          <a:sym typeface="Twentieth Century"/>
                        </a:rPr>
                        <a:t>z</a:t>
                      </a:r>
                      <a:r>
                        <a:rPr lang="en" sz="1250">
                          <a:solidFill>
                            <a:srgbClr val="374151"/>
                          </a:solidFill>
                          <a:latin typeface="Twentieth Century"/>
                          <a:ea typeface="Twentieth Century"/>
                          <a:cs typeface="Twentieth Century"/>
                          <a:sym typeface="Twentieth Century"/>
                        </a:rPr>
                        <a:t> through a dense layer to match the encoder's bottleneck dimensions</a:t>
                      </a:r>
                      <a:endParaRPr sz="1250">
                        <a:solidFill>
                          <a:srgbClr val="374151"/>
                        </a:solidFill>
                        <a:latin typeface="Twentieth Century"/>
                        <a:ea typeface="Twentieth Century"/>
                        <a:cs typeface="Twentieth Century"/>
                        <a:sym typeface="Twentieth Century"/>
                      </a:endParaRPr>
                    </a:p>
                    <a:p>
                      <a:pPr indent="-317500" lvl="0" marL="457200" rtl="0" algn="l">
                        <a:lnSpc>
                          <a:spcPct val="115000"/>
                        </a:lnSpc>
                        <a:spcBef>
                          <a:spcPts val="0"/>
                        </a:spcBef>
                        <a:spcAft>
                          <a:spcPts val="0"/>
                        </a:spcAft>
                        <a:buSzPts val="1400"/>
                        <a:buFont typeface="Twentieth Century"/>
                        <a:buChar char="●"/>
                      </a:pPr>
                      <a:r>
                        <a:rPr lang="en" sz="1250">
                          <a:solidFill>
                            <a:srgbClr val="374151"/>
                          </a:solidFill>
                          <a:latin typeface="Twentieth Century"/>
                          <a:ea typeface="Twentieth Century"/>
                          <a:cs typeface="Twentieth Century"/>
                          <a:sym typeface="Twentieth Century"/>
                        </a:rPr>
                        <a:t>Processes expanded </a:t>
                      </a:r>
                      <a:r>
                        <a:rPr lang="en" sz="1150">
                          <a:solidFill>
                            <a:srgbClr val="188038"/>
                          </a:solidFill>
                          <a:latin typeface="Twentieth Century"/>
                          <a:ea typeface="Twentieth Century"/>
                          <a:cs typeface="Twentieth Century"/>
                          <a:sym typeface="Twentieth Century"/>
                        </a:rPr>
                        <a:t>z</a:t>
                      </a:r>
                      <a:r>
                        <a:rPr lang="en" sz="1250">
                          <a:solidFill>
                            <a:srgbClr val="374151"/>
                          </a:solidFill>
                          <a:latin typeface="Twentieth Century"/>
                          <a:ea typeface="Twentieth Century"/>
                          <a:cs typeface="Twentieth Century"/>
                          <a:sym typeface="Twentieth Century"/>
                        </a:rPr>
                        <a:t> through deconvolutional blocks with decreasing filter size</a:t>
                      </a:r>
                      <a:endParaRPr sz="1250">
                        <a:solidFill>
                          <a:srgbClr val="374151"/>
                        </a:solidFill>
                        <a:latin typeface="Twentieth Century"/>
                        <a:ea typeface="Twentieth Century"/>
                        <a:cs typeface="Twentieth Century"/>
                        <a:sym typeface="Twentieth Century"/>
                      </a:endParaRPr>
                    </a:p>
                    <a:p>
                      <a:pPr indent="-336550" lvl="0" marL="457200" rtl="0" algn="l">
                        <a:lnSpc>
                          <a:spcPct val="115000"/>
                        </a:lnSpc>
                        <a:spcBef>
                          <a:spcPts val="0"/>
                        </a:spcBef>
                        <a:spcAft>
                          <a:spcPts val="0"/>
                        </a:spcAft>
                        <a:buSzPts val="1700"/>
                        <a:buFont typeface="Twentieth Century"/>
                        <a:buChar char="●"/>
                      </a:pPr>
                      <a:r>
                        <a:rPr lang="en" sz="1250">
                          <a:solidFill>
                            <a:srgbClr val="374151"/>
                          </a:solidFill>
                          <a:latin typeface="Twentieth Century"/>
                          <a:ea typeface="Twentieth Century"/>
                          <a:cs typeface="Twentieth Century"/>
                          <a:sym typeface="Twentieth Century"/>
                        </a:rPr>
                        <a:t>Uses a convolution operation and 'tanh' activation to generate output image</a:t>
                      </a:r>
                      <a:endParaRPr sz="125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892150">
                <a:tc>
                  <a:txBody>
                    <a:bodyPr/>
                    <a:lstStyle/>
                    <a:p>
                      <a:pPr indent="0" lvl="0" marL="0" rtl="0" algn="ctr">
                        <a:lnSpc>
                          <a:spcPct val="171429"/>
                        </a:lnSpc>
                        <a:spcBef>
                          <a:spcPts val="1900"/>
                        </a:spcBef>
                        <a:spcAft>
                          <a:spcPts val="1900"/>
                        </a:spcAft>
                        <a:buNone/>
                      </a:pPr>
                      <a:r>
                        <a:rPr lang="en" sz="1500">
                          <a:solidFill>
                            <a:srgbClr val="374151"/>
                          </a:solidFill>
                          <a:latin typeface="Twentieth Century"/>
                          <a:ea typeface="Twentieth Century"/>
                          <a:cs typeface="Twentieth Century"/>
                          <a:sym typeface="Twentieth Century"/>
                        </a:rPr>
                        <a:t>Full VAE</a:t>
                      </a:r>
                      <a:endParaRPr sz="150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1900"/>
                        </a:spcBef>
                        <a:spcAft>
                          <a:spcPts val="1900"/>
                        </a:spcAft>
                        <a:buNone/>
                      </a:pPr>
                      <a:r>
                        <a:rPr lang="en" sz="1300">
                          <a:solidFill>
                            <a:srgbClr val="374151"/>
                          </a:solidFill>
                          <a:latin typeface="Twentieth Century"/>
                          <a:ea typeface="Twentieth Century"/>
                          <a:cs typeface="Twentieth Century"/>
                          <a:sym typeface="Twentieth Century"/>
                        </a:rPr>
                        <a:t>Combines the encoder and decoder</a:t>
                      </a:r>
                      <a:endParaRPr sz="130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336550" lvl="0" marL="457200" rtl="0" algn="l">
                        <a:lnSpc>
                          <a:spcPct val="115000"/>
                        </a:lnSpc>
                        <a:spcBef>
                          <a:spcPts val="1900"/>
                        </a:spcBef>
                        <a:spcAft>
                          <a:spcPts val="0"/>
                        </a:spcAft>
                        <a:buSzPts val="1700"/>
                        <a:buFont typeface="Twentieth Century"/>
                        <a:buChar char="●"/>
                      </a:pPr>
                      <a:r>
                        <a:rPr lang="en" sz="1250">
                          <a:solidFill>
                            <a:srgbClr val="374151"/>
                          </a:solidFill>
                          <a:latin typeface="Twentieth Century"/>
                          <a:ea typeface="Twentieth Century"/>
                          <a:cs typeface="Twentieth Century"/>
                          <a:sym typeface="Twentieth Century"/>
                        </a:rPr>
                        <a:t>Takes an image as input, encodes it with the encoder, and then decodes it with the decoder </a:t>
                      </a:r>
                      <a:endParaRPr sz="1250">
                        <a:solidFill>
                          <a:srgbClr val="374151"/>
                        </a:solidFill>
                        <a:latin typeface="Twentieth Century"/>
                        <a:ea typeface="Twentieth Century"/>
                        <a:cs typeface="Twentieth Century"/>
                        <a:sym typeface="Twentieth Century"/>
                      </a:endParaRPr>
                    </a:p>
                    <a:p>
                      <a:pPr indent="-317500" lvl="0" marL="457200" rtl="0" algn="l">
                        <a:lnSpc>
                          <a:spcPct val="115000"/>
                        </a:lnSpc>
                        <a:spcBef>
                          <a:spcPts val="0"/>
                        </a:spcBef>
                        <a:spcAft>
                          <a:spcPts val="0"/>
                        </a:spcAft>
                        <a:buSzPts val="1400"/>
                        <a:buFont typeface="Twentieth Century"/>
                        <a:buChar char="●"/>
                      </a:pPr>
                      <a:r>
                        <a:rPr lang="en" sz="1250">
                          <a:solidFill>
                            <a:srgbClr val="374151"/>
                          </a:solidFill>
                          <a:latin typeface="Twentieth Century"/>
                          <a:ea typeface="Twentieth Century"/>
                          <a:cs typeface="Twentieth Century"/>
                          <a:sym typeface="Twentieth Century"/>
                        </a:rPr>
                        <a:t>I</a:t>
                      </a:r>
                      <a:r>
                        <a:rPr lang="en" sz="1250">
                          <a:solidFill>
                            <a:srgbClr val="374151"/>
                          </a:solidFill>
                          <a:latin typeface="Twentieth Century"/>
                          <a:ea typeface="Twentieth Century"/>
                          <a:cs typeface="Twentieth Century"/>
                          <a:sym typeface="Twentieth Century"/>
                        </a:rPr>
                        <a:t>f </a:t>
                      </a:r>
                      <a:r>
                        <a:rPr lang="en" sz="1150">
                          <a:solidFill>
                            <a:srgbClr val="188038"/>
                          </a:solidFill>
                          <a:latin typeface="Twentieth Century"/>
                          <a:ea typeface="Twentieth Century"/>
                          <a:cs typeface="Twentieth Century"/>
                          <a:sym typeface="Twentieth Century"/>
                        </a:rPr>
                        <a:t>is_variational</a:t>
                      </a:r>
                      <a:r>
                        <a:rPr lang="en" sz="1250">
                          <a:solidFill>
                            <a:srgbClr val="374151"/>
                          </a:solidFill>
                          <a:latin typeface="Twentieth Century"/>
                          <a:ea typeface="Twentieth Century"/>
                          <a:cs typeface="Twentieth Century"/>
                          <a:sym typeface="Twentieth Century"/>
                        </a:rPr>
                        <a:t> is True, uses a custom loss function </a:t>
                      </a:r>
                      <a:r>
                        <a:rPr lang="en" sz="1150">
                          <a:solidFill>
                            <a:srgbClr val="188038"/>
                          </a:solidFill>
                          <a:latin typeface="Twentieth Century"/>
                          <a:ea typeface="Twentieth Century"/>
                          <a:cs typeface="Twentieth Century"/>
                          <a:sym typeface="Twentieth Century"/>
                        </a:rPr>
                        <a:t>vae_loss</a:t>
                      </a:r>
                      <a:r>
                        <a:rPr lang="en" sz="1250">
                          <a:solidFill>
                            <a:srgbClr val="374151"/>
                          </a:solidFill>
                          <a:latin typeface="Twentieth Century"/>
                          <a:ea typeface="Twentieth Century"/>
                          <a:cs typeface="Twentieth Century"/>
                          <a:sym typeface="Twentieth Century"/>
                        </a:rPr>
                        <a:t> that combines MSE for reconstruction and KL divergence for regularization</a:t>
                      </a:r>
                      <a:endParaRPr sz="1250">
                        <a:solidFill>
                          <a:srgbClr val="374151"/>
                        </a:solidFill>
                        <a:latin typeface="Twentieth Century"/>
                        <a:ea typeface="Twentieth Century"/>
                        <a:cs typeface="Twentieth Century"/>
                        <a:sym typeface="Twentieth Century"/>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cxnSp>
        <p:nvCxnSpPr>
          <p:cNvPr id="106" name="Google Shape;106;p2"/>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pic>
        <p:nvPicPr>
          <p:cNvPr descr="3D art of a person" id="107" name="Google Shape;107;p2"/>
          <p:cNvPicPr preferRelativeResize="0"/>
          <p:nvPr/>
        </p:nvPicPr>
        <p:blipFill rotWithShape="1">
          <a:blip r:embed="rId3">
            <a:alphaModFix amt="40000"/>
          </a:blip>
          <a:srcRect b="26144" l="0" r="0" t="17606"/>
          <a:stretch/>
        </p:blipFill>
        <p:spPr>
          <a:xfrm>
            <a:off x="20" y="10"/>
            <a:ext cx="9143980" cy="5143489"/>
          </a:xfrm>
          <a:prstGeom prst="rect">
            <a:avLst/>
          </a:prstGeom>
          <a:noFill/>
          <a:ln>
            <a:noFill/>
          </a:ln>
        </p:spPr>
      </p:pic>
      <p:sp>
        <p:nvSpPr>
          <p:cNvPr id="108" name="Google Shape;108;p2"/>
          <p:cNvSpPr txBox="1"/>
          <p:nvPr>
            <p:ph type="title"/>
          </p:nvPr>
        </p:nvSpPr>
        <p:spPr>
          <a:xfrm>
            <a:off x="768096" y="438912"/>
            <a:ext cx="7290054" cy="112471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Twentieth Century"/>
              <a:buNone/>
            </a:pPr>
            <a:r>
              <a:rPr lang="en" sz="5000"/>
              <a:t>ABSTRACT</a:t>
            </a:r>
            <a:endParaRPr/>
          </a:p>
        </p:txBody>
      </p:sp>
      <p:cxnSp>
        <p:nvCxnSpPr>
          <p:cNvPr id="109" name="Google Shape;109;p2"/>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
        <p:nvSpPr>
          <p:cNvPr id="110" name="Google Shape;110;p2"/>
          <p:cNvSpPr txBox="1"/>
          <p:nvPr>
            <p:ph idx="1" type="body"/>
          </p:nvPr>
        </p:nvSpPr>
        <p:spPr>
          <a:xfrm>
            <a:off x="768100" y="1714500"/>
            <a:ext cx="7290000" cy="3112500"/>
          </a:xfrm>
          <a:prstGeom prst="rect">
            <a:avLst/>
          </a:prstGeom>
          <a:noFill/>
          <a:ln>
            <a:noFill/>
          </a:ln>
        </p:spPr>
        <p:txBody>
          <a:bodyPr anchorCtr="0" anchor="t" bIns="45700" lIns="45700" spcFirstLastPara="1" rIns="45700" wrap="square" tIns="45700">
            <a:normAutofit lnSpcReduction="10000"/>
          </a:bodyPr>
          <a:lstStyle/>
          <a:p>
            <a:pPr indent="-334327" lvl="0" marL="457200" rtl="0" algn="l">
              <a:lnSpc>
                <a:spcPct val="115000"/>
              </a:lnSpc>
              <a:spcBef>
                <a:spcPts val="0"/>
              </a:spcBef>
              <a:spcAft>
                <a:spcPts val="0"/>
              </a:spcAft>
              <a:buSzPts val="1500"/>
              <a:buChar char="●"/>
            </a:pPr>
            <a:r>
              <a:rPr lang="en" sz="1500"/>
              <a:t>Background Introduction</a:t>
            </a:r>
            <a:endParaRPr/>
          </a:p>
          <a:p>
            <a:pPr indent="0" lvl="0" marL="457200" rtl="0" algn="l">
              <a:lnSpc>
                <a:spcPct val="115000"/>
              </a:lnSpc>
              <a:spcBef>
                <a:spcPts val="1200"/>
              </a:spcBef>
              <a:spcAft>
                <a:spcPts val="0"/>
              </a:spcAft>
              <a:buSzPts val="1800"/>
              <a:buNone/>
            </a:pPr>
            <a:r>
              <a:rPr lang="en" sz="1500"/>
              <a:t>Image processing poses significant challenges, particularly in the domains of gender prediction and facial transformation. These tasks hold immense potential for various applications and require sophisticated techniques to achieve accurate and visually appealing results.</a:t>
            </a:r>
            <a:endParaRPr/>
          </a:p>
          <a:p>
            <a:pPr indent="-334327" lvl="0" marL="457200" rtl="0" algn="l">
              <a:lnSpc>
                <a:spcPct val="115000"/>
              </a:lnSpc>
              <a:spcBef>
                <a:spcPts val="1200"/>
              </a:spcBef>
              <a:spcAft>
                <a:spcPts val="0"/>
              </a:spcAft>
              <a:buSzPts val="1500"/>
              <a:buChar char="●"/>
            </a:pPr>
            <a:r>
              <a:rPr lang="en" sz="1500"/>
              <a:t>Approach</a:t>
            </a:r>
            <a:endParaRPr/>
          </a:p>
          <a:p>
            <a:pPr indent="0" lvl="0" marL="457200" rtl="0" algn="l">
              <a:lnSpc>
                <a:spcPct val="115000"/>
              </a:lnSpc>
              <a:spcBef>
                <a:spcPts val="1200"/>
              </a:spcBef>
              <a:spcAft>
                <a:spcPts val="1200"/>
              </a:spcAft>
              <a:buSzPts val="1800"/>
              <a:buNone/>
            </a:pPr>
            <a:r>
              <a:rPr lang="en" sz="1500"/>
              <a:t>Our project aims to revolutionize image processing through deep learning. By employing convolutional neural networks, we will enhance </a:t>
            </a:r>
            <a:r>
              <a:rPr b="1" lang="en" sz="1500"/>
              <a:t>gender prediction</a:t>
            </a:r>
            <a:r>
              <a:rPr lang="en" sz="1500"/>
              <a:t> accuracy and explore transformative </a:t>
            </a:r>
            <a:r>
              <a:rPr b="1" lang="en" sz="1500"/>
              <a:t>generative images</a:t>
            </a:r>
            <a:r>
              <a:rPr lang="en" sz="1500"/>
              <a:t>. Join us as we push the boundaries of image processing, unleashing the true potential of gender prediction and facial transformation.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sz="2800"/>
              <a:t>   </a:t>
            </a:r>
            <a:r>
              <a:rPr lang="en" sz="2800"/>
              <a:t>GENERATIVE IMAGES</a:t>
            </a:r>
            <a:r>
              <a:rPr lang="en" sz="2800"/>
              <a:t>: VAE</a:t>
            </a:r>
            <a:endParaRPr sz="2800"/>
          </a:p>
        </p:txBody>
      </p:sp>
      <p:pic>
        <p:nvPicPr>
          <p:cNvPr id="237" name="Google Shape;237;p12"/>
          <p:cNvPicPr preferRelativeResize="0"/>
          <p:nvPr/>
        </p:nvPicPr>
        <p:blipFill>
          <a:blip r:embed="rId3">
            <a:alphaModFix/>
          </a:blip>
          <a:stretch>
            <a:fillRect/>
          </a:stretch>
        </p:blipFill>
        <p:spPr>
          <a:xfrm>
            <a:off x="6173800" y="35752"/>
            <a:ext cx="2768950" cy="4808826"/>
          </a:xfrm>
          <a:prstGeom prst="rect">
            <a:avLst/>
          </a:prstGeom>
          <a:noFill/>
          <a:ln>
            <a:noFill/>
          </a:ln>
        </p:spPr>
      </p:pic>
      <p:pic>
        <p:nvPicPr>
          <p:cNvPr id="238" name="Google Shape;238;p12"/>
          <p:cNvPicPr preferRelativeResize="0"/>
          <p:nvPr/>
        </p:nvPicPr>
        <p:blipFill>
          <a:blip r:embed="rId4">
            <a:alphaModFix/>
          </a:blip>
          <a:stretch>
            <a:fillRect/>
          </a:stretch>
        </p:blipFill>
        <p:spPr>
          <a:xfrm>
            <a:off x="46075" y="1674250"/>
            <a:ext cx="3323651" cy="3070824"/>
          </a:xfrm>
          <a:prstGeom prst="rect">
            <a:avLst/>
          </a:prstGeom>
          <a:noFill/>
          <a:ln>
            <a:noFill/>
          </a:ln>
        </p:spPr>
      </p:pic>
      <p:sp>
        <p:nvSpPr>
          <p:cNvPr id="239" name="Google Shape;239;p12"/>
          <p:cNvSpPr/>
          <p:nvPr/>
        </p:nvSpPr>
        <p:spPr>
          <a:xfrm>
            <a:off x="3369725" y="1835250"/>
            <a:ext cx="2530500" cy="788700"/>
          </a:xfrm>
          <a:prstGeom prst="leftArrow">
            <a:avLst>
              <a:gd fmla="val 50000" name="adj1"/>
              <a:gd fmla="val 50000" name="adj2"/>
            </a:avLst>
          </a:prstGeom>
          <a:solidFill>
            <a:srgbClr val="7AE3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chemeClr val="dk1"/>
              </a:highlight>
            </a:endParaRPr>
          </a:p>
        </p:txBody>
      </p:sp>
      <p:sp>
        <p:nvSpPr>
          <p:cNvPr id="240" name="Google Shape;240;p12"/>
          <p:cNvSpPr txBox="1"/>
          <p:nvPr/>
        </p:nvSpPr>
        <p:spPr>
          <a:xfrm>
            <a:off x="3882425" y="1921800"/>
            <a:ext cx="2017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wentieth Century"/>
                <a:ea typeface="Twentieth Century"/>
                <a:cs typeface="Twentieth Century"/>
                <a:sym typeface="Twentieth Century"/>
              </a:rPr>
              <a:t>Execute encoder and </a:t>
            </a:r>
            <a:r>
              <a:rPr b="1" lang="en">
                <a:latin typeface="Twentieth Century"/>
                <a:ea typeface="Twentieth Century"/>
                <a:cs typeface="Twentieth Century"/>
                <a:sym typeface="Twentieth Century"/>
              </a:rPr>
              <a:t>decoder</a:t>
            </a:r>
            <a:endParaRPr b="1">
              <a:latin typeface="Twentieth Century"/>
              <a:ea typeface="Twentieth Century"/>
              <a:cs typeface="Twentieth Century"/>
              <a:sym typeface="Twentieth Century"/>
            </a:endParaRPr>
          </a:p>
        </p:txBody>
      </p:sp>
      <p:sp>
        <p:nvSpPr>
          <p:cNvPr id="241" name="Google Shape;241;p12"/>
          <p:cNvSpPr txBox="1"/>
          <p:nvPr/>
        </p:nvSpPr>
        <p:spPr>
          <a:xfrm>
            <a:off x="3209800" y="2696525"/>
            <a:ext cx="29640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Encoder and Decoder in </a:t>
            </a:r>
            <a:r>
              <a:rPr lang="en" sz="1500">
                <a:latin typeface="Twentieth Century"/>
                <a:ea typeface="Twentieth Century"/>
                <a:cs typeface="Twentieth Century"/>
                <a:sym typeface="Twentieth Century"/>
              </a:rPr>
              <a:t>layman's</a:t>
            </a:r>
            <a:r>
              <a:rPr lang="en" sz="1500">
                <a:latin typeface="Twentieth Century"/>
                <a:ea typeface="Twentieth Century"/>
                <a:cs typeface="Twentieth Century"/>
                <a:sym typeface="Twentieth Century"/>
              </a:rPr>
              <a:t> terms “softens” the attributes of original </a:t>
            </a:r>
            <a:r>
              <a:rPr lang="en" sz="1500">
                <a:latin typeface="Twentieth Century"/>
                <a:ea typeface="Twentieth Century"/>
                <a:cs typeface="Twentieth Century"/>
                <a:sym typeface="Twentieth Century"/>
              </a:rPr>
              <a:t>picture. </a:t>
            </a:r>
            <a:endParaRPr sz="1500">
              <a:latin typeface="Twentieth Century"/>
              <a:ea typeface="Twentieth Century"/>
              <a:cs typeface="Twentieth Century"/>
              <a:sym typeface="Twentieth Century"/>
            </a:endParaRPr>
          </a:p>
          <a:p>
            <a:pPr indent="-323850" lvl="1" marL="914400" rtl="0" algn="l">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By introducing noise. </a:t>
            </a:r>
            <a:endParaRPr sz="1500">
              <a:latin typeface="Twentieth Century"/>
              <a:ea typeface="Twentieth Century"/>
              <a:cs typeface="Twentieth Century"/>
              <a:sym typeface="Twentieth Century"/>
            </a:endParaRPr>
          </a:p>
          <a:p>
            <a:pPr indent="-323850" lvl="1" marL="914400" rtl="0" algn="l">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Creating latent space</a:t>
            </a:r>
            <a:endParaRPr sz="1500">
              <a:latin typeface="Twentieth Century"/>
              <a:ea typeface="Twentieth Century"/>
              <a:cs typeface="Twentieth Century"/>
              <a:sym typeface="Twentieth Century"/>
            </a:endParaRPr>
          </a:p>
          <a:p>
            <a:pPr indent="-323850" lvl="0" marL="457200" rtl="0" algn="l">
              <a:spcBef>
                <a:spcPts val="0"/>
              </a:spcBef>
              <a:spcAft>
                <a:spcPts val="0"/>
              </a:spcAft>
              <a:buSzPts val="1500"/>
              <a:buFont typeface="Twentieth Century"/>
              <a:buChar char="●"/>
            </a:pPr>
            <a:r>
              <a:rPr lang="en" sz="1500">
                <a:latin typeface="Twentieth Century"/>
                <a:ea typeface="Twentieth Century"/>
                <a:cs typeface="Twentieth Century"/>
                <a:sym typeface="Twentieth Century"/>
              </a:rPr>
              <a:t>Doing so allows for future manipulation, makes the picture more malleable.</a:t>
            </a:r>
            <a:endParaRPr sz="1500">
              <a:latin typeface="Twentieth Century"/>
              <a:ea typeface="Twentieth Century"/>
              <a:cs typeface="Twentieth Century"/>
              <a:sym typeface="Twentieth Century"/>
            </a:endParaRPr>
          </a:p>
        </p:txBody>
      </p:sp>
      <p:sp>
        <p:nvSpPr>
          <p:cNvPr id="242" name="Google Shape;242;p12"/>
          <p:cNvSpPr/>
          <p:nvPr/>
        </p:nvSpPr>
        <p:spPr>
          <a:xfrm>
            <a:off x="5339225" y="641950"/>
            <a:ext cx="939600" cy="681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txBox="1"/>
          <p:nvPr/>
        </p:nvSpPr>
        <p:spPr>
          <a:xfrm>
            <a:off x="5394100" y="641950"/>
            <a:ext cx="106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wentieth Century"/>
                <a:ea typeface="Twentieth Century"/>
                <a:cs typeface="Twentieth Century"/>
                <a:sym typeface="Twentieth Century"/>
              </a:rPr>
              <a:t>Charlotte Sullivan</a:t>
            </a:r>
            <a:endParaRPr>
              <a:latin typeface="Twentieth Century"/>
              <a:ea typeface="Twentieth Century"/>
              <a:cs typeface="Twentieth Century"/>
              <a:sym typeface="Twentieth Centur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259607686c_0_5"/>
          <p:cNvSpPr txBox="1"/>
          <p:nvPr>
            <p:ph type="title"/>
          </p:nvPr>
        </p:nvSpPr>
        <p:spPr>
          <a:xfrm>
            <a:off x="160975" y="394425"/>
            <a:ext cx="42339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C0C0C"/>
              </a:buClr>
              <a:buSzPct val="128571"/>
              <a:buFont typeface="Twentieth Century"/>
              <a:buNone/>
            </a:pPr>
            <a:r>
              <a:rPr lang="en"/>
              <a:t>   </a:t>
            </a:r>
            <a:r>
              <a:rPr lang="en" sz="2800"/>
              <a:t>GENERATIVE IMAGES</a:t>
            </a:r>
            <a:r>
              <a:rPr lang="en" sz="2800"/>
              <a:t>: VAE</a:t>
            </a:r>
            <a:endParaRPr sz="2800"/>
          </a:p>
        </p:txBody>
      </p:sp>
      <p:sp>
        <p:nvSpPr>
          <p:cNvPr id="249" name="Google Shape;249;g2259607686c_0_5"/>
          <p:cNvSpPr txBox="1"/>
          <p:nvPr>
            <p:ph idx="1" type="body"/>
          </p:nvPr>
        </p:nvSpPr>
        <p:spPr>
          <a:xfrm>
            <a:off x="93950" y="1374750"/>
            <a:ext cx="4018800" cy="30516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1200"/>
              </a:spcBef>
              <a:spcAft>
                <a:spcPts val="0"/>
              </a:spcAft>
              <a:buSzPts val="1800"/>
              <a:buChar char="●"/>
            </a:pPr>
            <a:r>
              <a:rPr lang="en"/>
              <a:t>Takes the decoded image from the </a:t>
            </a:r>
            <a:r>
              <a:rPr lang="en"/>
              <a:t>previous</a:t>
            </a:r>
            <a:r>
              <a:rPr lang="en"/>
              <a:t> slide</a:t>
            </a:r>
            <a:endParaRPr/>
          </a:p>
          <a:p>
            <a:pPr indent="-342900" lvl="0" marL="457200" rtl="0" algn="l">
              <a:lnSpc>
                <a:spcPct val="90000"/>
              </a:lnSpc>
              <a:spcBef>
                <a:spcPts val="0"/>
              </a:spcBef>
              <a:spcAft>
                <a:spcPts val="0"/>
              </a:spcAft>
              <a:buSzPts val="1800"/>
              <a:buChar char="●"/>
            </a:pPr>
            <a:r>
              <a:rPr lang="en"/>
              <a:t>Focus is on two attributes: 'Male' and 'Smiling'.</a:t>
            </a:r>
            <a:endParaRPr/>
          </a:p>
          <a:p>
            <a:pPr indent="-342900" lvl="0" marL="457200" rtl="0" algn="l">
              <a:lnSpc>
                <a:spcPct val="90000"/>
              </a:lnSpc>
              <a:spcBef>
                <a:spcPts val="0"/>
              </a:spcBef>
              <a:spcAft>
                <a:spcPts val="0"/>
              </a:spcAft>
              <a:buSzPts val="1800"/>
              <a:buChar char="●"/>
            </a:pPr>
            <a:r>
              <a:rPr lang="en"/>
              <a:t>Construct a base latent vector using existing data and sample image metadata.</a:t>
            </a:r>
            <a:endParaRPr/>
          </a:p>
          <a:p>
            <a:pPr indent="-342900" lvl="0" marL="457200" rtl="0" algn="l">
              <a:lnSpc>
                <a:spcPct val="90000"/>
              </a:lnSpc>
              <a:spcBef>
                <a:spcPts val="0"/>
              </a:spcBef>
              <a:spcAft>
                <a:spcPts val="0"/>
              </a:spcAft>
              <a:buSzPts val="1800"/>
              <a:buChar char="●"/>
            </a:pPr>
            <a:r>
              <a:rPr lang="en"/>
              <a:t>By modifying the 'Male' and 'Smiling' attributes in the base vector, a grid of images displaying a smooth transformation from a non-smiling female to a smiling male is generated.</a:t>
            </a:r>
            <a:endParaRPr/>
          </a:p>
        </p:txBody>
      </p:sp>
      <p:pic>
        <p:nvPicPr>
          <p:cNvPr id="250" name="Google Shape;250;g2259607686c_0_5"/>
          <p:cNvPicPr preferRelativeResize="0"/>
          <p:nvPr/>
        </p:nvPicPr>
        <p:blipFill>
          <a:blip r:embed="rId3">
            <a:alphaModFix/>
          </a:blip>
          <a:stretch>
            <a:fillRect/>
          </a:stretch>
        </p:blipFill>
        <p:spPr>
          <a:xfrm>
            <a:off x="4048225" y="0"/>
            <a:ext cx="5095777" cy="4939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C0C0C"/>
              </a:buClr>
              <a:buSzPct val="128571"/>
              <a:buFont typeface="Twentieth Century"/>
              <a:buNone/>
            </a:pPr>
            <a:r>
              <a:rPr lang="en"/>
              <a:t>   </a:t>
            </a:r>
            <a:r>
              <a:rPr lang="en" sz="2800"/>
              <a:t>GENERATIVE IMAGES: VAE</a:t>
            </a:r>
            <a:endParaRPr sz="2800"/>
          </a:p>
          <a:p>
            <a:pPr indent="0" lvl="0" marL="0" rtl="0" algn="l">
              <a:lnSpc>
                <a:spcPct val="80000"/>
              </a:lnSpc>
              <a:spcBef>
                <a:spcPts val="0"/>
              </a:spcBef>
              <a:spcAft>
                <a:spcPts val="0"/>
              </a:spcAft>
              <a:buClr>
                <a:srgbClr val="0C0C0C"/>
              </a:buClr>
              <a:buSzPct val="160396"/>
              <a:buFont typeface="Twentieth Century"/>
              <a:buNone/>
            </a:pPr>
            <a:r>
              <a:rPr lang="en" sz="2244"/>
              <a:t>	Model Maintenance and Parameter Update Process</a:t>
            </a:r>
            <a:endParaRPr sz="2244"/>
          </a:p>
        </p:txBody>
      </p:sp>
      <p:graphicFrame>
        <p:nvGraphicFramePr>
          <p:cNvPr id="256" name="Google Shape;256;p14"/>
          <p:cNvGraphicFramePr/>
          <p:nvPr/>
        </p:nvGraphicFramePr>
        <p:xfrm>
          <a:off x="952500" y="1428750"/>
          <a:ext cx="3000000" cy="3000000"/>
        </p:xfrm>
        <a:graphic>
          <a:graphicData uri="http://schemas.openxmlformats.org/drawingml/2006/table">
            <a:tbl>
              <a:tblPr>
                <a:noFill/>
                <a:tableStyleId>{8CF8CB0C-BA2A-44E8-9509-9C2FE11C0719}</a:tableStyleId>
              </a:tblPr>
              <a:tblGrid>
                <a:gridCol w="2437350"/>
                <a:gridCol w="4801650"/>
              </a:tblGrid>
              <a:tr h="381000">
                <a:tc>
                  <a:txBody>
                    <a:bodyPr/>
                    <a:lstStyle/>
                    <a:p>
                      <a:pPr indent="0" lvl="0" marL="0" rtl="0" algn="ctr">
                        <a:lnSpc>
                          <a:spcPct val="171429"/>
                        </a:lnSpc>
                        <a:spcBef>
                          <a:spcPts val="1900"/>
                        </a:spcBef>
                        <a:spcAft>
                          <a:spcPts val="0"/>
                        </a:spcAft>
                        <a:buNone/>
                      </a:pPr>
                      <a:r>
                        <a:rPr b="1" lang="en" sz="1200">
                          <a:solidFill>
                            <a:srgbClr val="374151"/>
                          </a:solidFill>
                          <a:latin typeface="Roboto"/>
                          <a:ea typeface="Roboto"/>
                          <a:cs typeface="Roboto"/>
                          <a:sym typeface="Roboto"/>
                        </a:rPr>
                        <a:t>Process</a:t>
                      </a:r>
                      <a:endParaRPr b="1" sz="120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0"/>
                        </a:spcAft>
                        <a:buNone/>
                      </a:pPr>
                      <a:r>
                        <a:rPr b="1" lang="en" sz="1200">
                          <a:solidFill>
                            <a:srgbClr val="374151"/>
                          </a:solidFill>
                          <a:latin typeface="Roboto"/>
                          <a:ea typeface="Roboto"/>
                          <a:cs typeface="Roboto"/>
                          <a:sym typeface="Roboto"/>
                        </a:rPr>
                        <a:t>Description</a:t>
                      </a:r>
                      <a:endParaRPr b="1" sz="120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Monitoring</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Track model performance metrics (e.g., reconstruction loss)</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Bug Fixes</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Address reported bugs or issues in the code or model</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Retraining</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Periodically retrain the VAE model using updated data to improve performance</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Parameter Updates</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Experiment with different hyperparameters or model configurations to optimize performance</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Model Saving and Loading</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0"/>
                        </a:spcAft>
                        <a:buNone/>
                      </a:pPr>
                      <a:r>
                        <a:rPr lang="en" sz="1200">
                          <a:solidFill>
                            <a:srgbClr val="374151"/>
                          </a:solidFill>
                          <a:latin typeface="Roboto"/>
                          <a:ea typeface="Roboto"/>
                          <a:cs typeface="Roboto"/>
                          <a:sym typeface="Roboto"/>
                        </a:rPr>
                        <a:t>Save and load the trained model weights and architecture for reuse</a:t>
                      </a:r>
                      <a:endParaRPr sz="120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txBox="1"/>
          <p:nvPr>
            <p:ph type="title"/>
          </p:nvPr>
        </p:nvSpPr>
        <p:spPr>
          <a:xfrm>
            <a:off x="311700" y="39145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C0C0C"/>
              </a:buClr>
              <a:buSzPct val="128571"/>
              <a:buFont typeface="Twentieth Century"/>
              <a:buNone/>
            </a:pPr>
            <a:r>
              <a:rPr lang="en"/>
              <a:t>   </a:t>
            </a:r>
            <a:r>
              <a:rPr lang="en" sz="2800"/>
              <a:t>GENERATIVE IMAGES: VAE</a:t>
            </a:r>
            <a:endParaRPr sz="2800"/>
          </a:p>
          <a:p>
            <a:pPr indent="457200" lvl="0" marL="0" rtl="0" algn="l">
              <a:lnSpc>
                <a:spcPct val="80000"/>
              </a:lnSpc>
              <a:spcBef>
                <a:spcPts val="0"/>
              </a:spcBef>
              <a:spcAft>
                <a:spcPts val="0"/>
              </a:spcAft>
              <a:buClr>
                <a:srgbClr val="0C0C0C"/>
              </a:buClr>
              <a:buSzPct val="163636"/>
              <a:buFont typeface="Twentieth Century"/>
              <a:buNone/>
            </a:pPr>
            <a:r>
              <a:rPr lang="en" sz="2200">
                <a:solidFill>
                  <a:schemeClr val="dk1"/>
                </a:solidFill>
              </a:rPr>
              <a:t>Model Deployment Mechanism/Architecture</a:t>
            </a:r>
            <a:endParaRPr sz="2200">
              <a:solidFill>
                <a:schemeClr val="dk1"/>
              </a:solidFill>
            </a:endParaRPr>
          </a:p>
          <a:p>
            <a:pPr indent="0" lvl="0" marL="0" rtl="0" algn="l">
              <a:lnSpc>
                <a:spcPct val="80000"/>
              </a:lnSpc>
              <a:spcBef>
                <a:spcPts val="0"/>
              </a:spcBef>
              <a:spcAft>
                <a:spcPts val="0"/>
              </a:spcAft>
              <a:buClr>
                <a:schemeClr val="dk1"/>
              </a:buClr>
              <a:buSzPct val="66666"/>
              <a:buFont typeface="Arial"/>
              <a:buNone/>
            </a:pPr>
            <a:r>
              <a:t/>
            </a:r>
            <a:endParaRPr sz="1650">
              <a:solidFill>
                <a:schemeClr val="dk1"/>
              </a:solidFill>
            </a:endParaRPr>
          </a:p>
          <a:p>
            <a:pPr indent="0" lvl="0" marL="0" rtl="0" algn="l">
              <a:lnSpc>
                <a:spcPct val="80000"/>
              </a:lnSpc>
              <a:spcBef>
                <a:spcPts val="0"/>
              </a:spcBef>
              <a:spcAft>
                <a:spcPts val="0"/>
              </a:spcAft>
              <a:buClr>
                <a:srgbClr val="0C0C0C"/>
              </a:buClr>
              <a:buSzPct val="218181"/>
              <a:buFont typeface="Twentieth Century"/>
              <a:buNone/>
            </a:pPr>
            <a:r>
              <a:t/>
            </a:r>
            <a:endParaRPr sz="1650">
              <a:solidFill>
                <a:schemeClr val="dk1"/>
              </a:solidFill>
            </a:endParaRPr>
          </a:p>
        </p:txBody>
      </p:sp>
      <p:graphicFrame>
        <p:nvGraphicFramePr>
          <p:cNvPr id="262" name="Google Shape;262;p13"/>
          <p:cNvGraphicFramePr/>
          <p:nvPr/>
        </p:nvGraphicFramePr>
        <p:xfrm>
          <a:off x="952500" y="1619250"/>
          <a:ext cx="3000000" cy="3000000"/>
        </p:xfrm>
        <a:graphic>
          <a:graphicData uri="http://schemas.openxmlformats.org/drawingml/2006/table">
            <a:tbl>
              <a:tblPr>
                <a:noFill/>
                <a:tableStyleId>{8CF8CB0C-BA2A-44E8-9509-9C2FE11C0719}</a:tableStyleId>
              </a:tblPr>
              <a:tblGrid>
                <a:gridCol w="2116375"/>
                <a:gridCol w="5122625"/>
              </a:tblGrid>
              <a:tr h="381000">
                <a:tc>
                  <a:txBody>
                    <a:bodyPr/>
                    <a:lstStyle/>
                    <a:p>
                      <a:pPr indent="0" lvl="0" marL="0" rtl="0" algn="ctr">
                        <a:lnSpc>
                          <a:spcPct val="171429"/>
                        </a:lnSpc>
                        <a:spcBef>
                          <a:spcPts val="1900"/>
                        </a:spcBef>
                        <a:spcAft>
                          <a:spcPts val="1900"/>
                        </a:spcAft>
                        <a:buNone/>
                      </a:pPr>
                      <a:r>
                        <a:rPr b="1" lang="en" sz="1250">
                          <a:solidFill>
                            <a:srgbClr val="374151"/>
                          </a:solidFill>
                          <a:latin typeface="Roboto"/>
                          <a:ea typeface="Roboto"/>
                          <a:cs typeface="Roboto"/>
                          <a:sym typeface="Roboto"/>
                        </a:rPr>
                        <a:t>Component</a:t>
                      </a:r>
                      <a:endParaRPr b="1" sz="12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 sz="1250">
                          <a:solidFill>
                            <a:srgbClr val="374151"/>
                          </a:solidFill>
                          <a:latin typeface="Roboto"/>
                          <a:ea typeface="Roboto"/>
                          <a:cs typeface="Roboto"/>
                          <a:sym typeface="Roboto"/>
                        </a:rPr>
                        <a:t>Description</a:t>
                      </a:r>
                      <a:endParaRPr b="1" sz="12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Client Application</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Interface for user interaction with the generative image model</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Backend Server</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Hosts the trained VAE model, processes requests, performs encoding and decoding of images</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Data Storage</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Stores training data, generated images, and metadata</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Model Files</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250">
                          <a:solidFill>
                            <a:srgbClr val="374151"/>
                          </a:solidFill>
                          <a:latin typeface="Roboto"/>
                          <a:ea typeface="Roboto"/>
                          <a:cs typeface="Roboto"/>
                          <a:sym typeface="Roboto"/>
                        </a:rPr>
                        <a:t>VAE model files (encoder, decoder, and VAE) saved as JSON and weights saved in separate files</a:t>
                      </a:r>
                      <a:endParaRPr sz="12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
        <p:nvSpPr>
          <p:cNvPr id="263" name="Google Shape;263;p13"/>
          <p:cNvSpPr/>
          <p:nvPr/>
        </p:nvSpPr>
        <p:spPr>
          <a:xfrm>
            <a:off x="1244775" y="4310200"/>
            <a:ext cx="2184246" cy="778518"/>
          </a:xfrm>
          <a:prstGeom prst="irregularSeal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txBox="1"/>
          <p:nvPr/>
        </p:nvSpPr>
        <p:spPr>
          <a:xfrm>
            <a:off x="1706675" y="4376213"/>
            <a:ext cx="209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wentieth Century"/>
                <a:ea typeface="Twentieth Century"/>
                <a:cs typeface="Twentieth Century"/>
                <a:sym typeface="Twentieth Century"/>
              </a:rPr>
              <a:t>Later Host on </a:t>
            </a:r>
            <a:endParaRPr sz="1500">
              <a:latin typeface="Twentieth Century"/>
              <a:ea typeface="Twentieth Century"/>
              <a:cs typeface="Twentieth Century"/>
              <a:sym typeface="Twentieth Century"/>
            </a:endParaRPr>
          </a:p>
          <a:p>
            <a:pPr indent="0" lvl="0" marL="0" rtl="0" algn="l">
              <a:spcBef>
                <a:spcPts val="0"/>
              </a:spcBef>
              <a:spcAft>
                <a:spcPts val="0"/>
              </a:spcAft>
              <a:buNone/>
            </a:pPr>
            <a:r>
              <a:rPr lang="en" sz="1500">
                <a:latin typeface="Twentieth Century"/>
                <a:ea typeface="Twentieth Century"/>
                <a:cs typeface="Twentieth Century"/>
                <a:sym typeface="Twentieth Century"/>
              </a:rPr>
              <a:t>Streamlit</a:t>
            </a:r>
            <a:endParaRPr sz="1500">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26135a3ecb_0_40"/>
          <p:cNvSpPr txBox="1"/>
          <p:nvPr>
            <p:ph type="title"/>
          </p:nvPr>
        </p:nvSpPr>
        <p:spPr>
          <a:xfrm>
            <a:off x="342900" y="3720100"/>
            <a:ext cx="8108400" cy="109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sz="5050"/>
              <a:t>Conclusions</a:t>
            </a:r>
            <a:endParaRPr sz="5050"/>
          </a:p>
        </p:txBody>
      </p:sp>
      <p:pic>
        <p:nvPicPr>
          <p:cNvPr id="270" name="Google Shape;270;g226135a3ecb_0_40"/>
          <p:cNvPicPr preferRelativeResize="0"/>
          <p:nvPr>
            <p:ph idx="2" type="pic"/>
          </p:nvPr>
        </p:nvPicPr>
        <p:blipFill rotWithShape="1">
          <a:blip r:embed="rId3">
            <a:alphaModFix/>
          </a:blip>
          <a:srcRect b="21838" l="0" r="0" t="21832"/>
          <a:stretch/>
        </p:blipFill>
        <p:spPr>
          <a:xfrm>
            <a:off x="0" y="-1"/>
            <a:ext cx="9141601" cy="3429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26135a3ecb_0_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C0C0C"/>
              </a:buClr>
              <a:buSzPct val="109090"/>
              <a:buFont typeface="Twentieth Century"/>
              <a:buNone/>
            </a:pPr>
            <a:r>
              <a:rPr lang="en"/>
              <a:t>  </a:t>
            </a:r>
            <a:r>
              <a:rPr lang="en" sz="3300"/>
              <a:t> FINDINGS DISCUSSION</a:t>
            </a:r>
            <a:endParaRPr sz="3300"/>
          </a:p>
          <a:p>
            <a:pPr indent="457200" lvl="0" marL="457200" rtl="0" algn="l">
              <a:lnSpc>
                <a:spcPct val="80000"/>
              </a:lnSpc>
              <a:spcBef>
                <a:spcPts val="0"/>
              </a:spcBef>
              <a:spcAft>
                <a:spcPts val="0"/>
              </a:spcAft>
              <a:buClr>
                <a:srgbClr val="0C0C0C"/>
              </a:buClr>
              <a:buSzPct val="163636"/>
              <a:buFont typeface="Twentieth Century"/>
              <a:buNone/>
            </a:pPr>
            <a:r>
              <a:rPr lang="en" sz="2200"/>
              <a:t>GENDER CLASSIFICATION</a:t>
            </a:r>
            <a:endParaRPr sz="2200"/>
          </a:p>
        </p:txBody>
      </p:sp>
      <p:sp>
        <p:nvSpPr>
          <p:cNvPr id="276" name="Google Shape;276;g226135a3ecb_0_29"/>
          <p:cNvSpPr txBox="1"/>
          <p:nvPr>
            <p:ph idx="1" type="body"/>
          </p:nvPr>
        </p:nvSpPr>
        <p:spPr>
          <a:xfrm>
            <a:off x="311700" y="1362825"/>
            <a:ext cx="8520600" cy="3302700"/>
          </a:xfrm>
          <a:prstGeom prst="rect">
            <a:avLst/>
          </a:prstGeom>
          <a:noFill/>
          <a:ln>
            <a:noFill/>
          </a:ln>
        </p:spPr>
        <p:txBody>
          <a:bodyPr anchorCtr="0" anchor="t" bIns="91425" lIns="91425" spcFirstLastPara="1" rIns="91425" wrap="square" tIns="91425">
            <a:normAutofit/>
          </a:bodyPr>
          <a:lstStyle/>
          <a:p>
            <a:pPr indent="-322310" lvl="0" marL="914400" rtl="0" algn="l">
              <a:lnSpc>
                <a:spcPct val="90000"/>
              </a:lnSpc>
              <a:spcBef>
                <a:spcPts val="0"/>
              </a:spcBef>
              <a:spcAft>
                <a:spcPts val="0"/>
              </a:spcAft>
              <a:buSzPts val="1476"/>
              <a:buChar char="●"/>
            </a:pPr>
            <a:r>
              <a:rPr lang="en" sz="1475"/>
              <a:t>Pros #1: In general, our model performed quite well as</a:t>
            </a:r>
            <a:br>
              <a:rPr lang="en" sz="1475"/>
            </a:br>
            <a:r>
              <a:rPr lang="en" sz="1475"/>
              <a:t>shown</a:t>
            </a:r>
            <a:br>
              <a:rPr lang="en" sz="1475"/>
            </a:br>
            <a:endParaRPr sz="1475"/>
          </a:p>
          <a:p>
            <a:pPr indent="-322310" lvl="0" marL="914400" rtl="0" algn="l">
              <a:lnSpc>
                <a:spcPct val="90000"/>
              </a:lnSpc>
              <a:spcBef>
                <a:spcPts val="0"/>
              </a:spcBef>
              <a:spcAft>
                <a:spcPts val="0"/>
              </a:spcAft>
              <a:buSzPts val="1476"/>
              <a:buChar char="●"/>
            </a:pPr>
            <a:r>
              <a:rPr lang="en" sz="1475"/>
              <a:t>Pros #2: It didn’t perform worse for either male or </a:t>
            </a:r>
            <a:br>
              <a:rPr lang="en" sz="1475"/>
            </a:br>
            <a:r>
              <a:rPr lang="en" sz="1475"/>
              <a:t>female and is </a:t>
            </a:r>
            <a:r>
              <a:rPr lang="en" sz="1475"/>
              <a:t>truly</a:t>
            </a:r>
            <a:r>
              <a:rPr lang="en" sz="1475"/>
              <a:t> gender equal</a:t>
            </a:r>
            <a:br>
              <a:rPr lang="en" sz="1475"/>
            </a:br>
            <a:endParaRPr sz="1475"/>
          </a:p>
          <a:p>
            <a:pPr indent="-322310" lvl="0" marL="914400" rtl="0" algn="l">
              <a:lnSpc>
                <a:spcPct val="90000"/>
              </a:lnSpc>
              <a:spcBef>
                <a:spcPts val="0"/>
              </a:spcBef>
              <a:spcAft>
                <a:spcPts val="0"/>
              </a:spcAft>
              <a:buSzPts val="1476"/>
              <a:buChar char="●"/>
            </a:pPr>
            <a:r>
              <a:rPr lang="en" sz="1475"/>
              <a:t>Cons #1: The model is trained on “celebrity”</a:t>
            </a:r>
            <a:br>
              <a:rPr lang="en" sz="1475"/>
            </a:br>
            <a:r>
              <a:rPr lang="en" sz="1475"/>
              <a:t>dataset and therefore can fail on a layman</a:t>
            </a:r>
            <a:br>
              <a:rPr lang="en" sz="1475"/>
            </a:br>
            <a:endParaRPr sz="1475"/>
          </a:p>
          <a:p>
            <a:pPr indent="-322310" lvl="0" marL="914400" rtl="0" algn="l">
              <a:lnSpc>
                <a:spcPct val="90000"/>
              </a:lnSpc>
              <a:spcBef>
                <a:spcPts val="0"/>
              </a:spcBef>
              <a:spcAft>
                <a:spcPts val="0"/>
              </a:spcAft>
              <a:buSzPts val="1476"/>
              <a:buChar char="●"/>
            </a:pPr>
            <a:r>
              <a:rPr lang="en" sz="1475"/>
              <a:t>Cons #2: The model is biased to consider</a:t>
            </a:r>
            <a:br>
              <a:rPr lang="en" sz="1475"/>
            </a:br>
            <a:r>
              <a:rPr lang="en" sz="1475"/>
              <a:t>2 genders and training data needs to be</a:t>
            </a:r>
            <a:br>
              <a:rPr lang="en" sz="1475"/>
            </a:br>
            <a:r>
              <a:rPr lang="en" sz="1475"/>
              <a:t>a</a:t>
            </a:r>
            <a:r>
              <a:rPr lang="en" sz="1475"/>
              <a:t>ugmented</a:t>
            </a:r>
            <a:r>
              <a:rPr lang="en" sz="1475"/>
              <a:t> to have more representation from</a:t>
            </a:r>
            <a:br>
              <a:rPr lang="en" sz="1475"/>
            </a:br>
            <a:r>
              <a:rPr lang="en" sz="1475"/>
              <a:t>non-binary people</a:t>
            </a:r>
            <a:br>
              <a:rPr lang="en" sz="1475"/>
            </a:br>
            <a:br>
              <a:rPr lang="en" sz="1475"/>
            </a:br>
            <a:endParaRPr sz="1475"/>
          </a:p>
        </p:txBody>
      </p:sp>
      <p:pic>
        <p:nvPicPr>
          <p:cNvPr id="277" name="Google Shape;277;g226135a3ecb_0_29"/>
          <p:cNvPicPr preferRelativeResize="0"/>
          <p:nvPr/>
        </p:nvPicPr>
        <p:blipFill>
          <a:blip r:embed="rId3">
            <a:alphaModFix/>
          </a:blip>
          <a:stretch>
            <a:fillRect/>
          </a:stretch>
        </p:blipFill>
        <p:spPr>
          <a:xfrm>
            <a:off x="5223150" y="1669900"/>
            <a:ext cx="3257550" cy="249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80000"/>
              </a:lnSpc>
              <a:spcBef>
                <a:spcPts val="0"/>
              </a:spcBef>
              <a:spcAft>
                <a:spcPts val="0"/>
              </a:spcAft>
              <a:buClr>
                <a:srgbClr val="0C0C0C"/>
              </a:buClr>
              <a:buSzPct val="109090"/>
              <a:buFont typeface="Twentieth Century"/>
              <a:buNone/>
            </a:pPr>
            <a:r>
              <a:rPr lang="en"/>
              <a:t>  </a:t>
            </a:r>
            <a:r>
              <a:rPr lang="en" sz="3300"/>
              <a:t> FINDINGS DISCUSSION</a:t>
            </a:r>
            <a:endParaRPr sz="3300"/>
          </a:p>
          <a:p>
            <a:pPr indent="457200" lvl="0" marL="457200" rtl="0" algn="l">
              <a:lnSpc>
                <a:spcPct val="80000"/>
              </a:lnSpc>
              <a:spcBef>
                <a:spcPts val="0"/>
              </a:spcBef>
              <a:spcAft>
                <a:spcPts val="0"/>
              </a:spcAft>
              <a:buClr>
                <a:srgbClr val="0C0C0C"/>
              </a:buClr>
              <a:buSzPct val="163636"/>
              <a:buFont typeface="Twentieth Century"/>
              <a:buNone/>
            </a:pPr>
            <a:r>
              <a:rPr lang="en" sz="2200"/>
              <a:t>Variational Autoencoders (VAEs)</a:t>
            </a:r>
            <a:endParaRPr sz="2200"/>
          </a:p>
        </p:txBody>
      </p:sp>
      <p:sp>
        <p:nvSpPr>
          <p:cNvPr id="283" name="Google Shape;283;p1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90000"/>
              </a:lnSpc>
              <a:spcBef>
                <a:spcPts val="0"/>
              </a:spcBef>
              <a:spcAft>
                <a:spcPts val="0"/>
              </a:spcAft>
              <a:buNone/>
            </a:pPr>
            <a:r>
              <a:rPr lang="en" sz="1475"/>
              <a:t>Pros:</a:t>
            </a:r>
            <a:endParaRPr sz="1475"/>
          </a:p>
          <a:p>
            <a:pPr indent="-322310" lvl="0" marL="342900" rtl="0" algn="l">
              <a:lnSpc>
                <a:spcPct val="90000"/>
              </a:lnSpc>
              <a:spcBef>
                <a:spcPts val="1200"/>
              </a:spcBef>
              <a:spcAft>
                <a:spcPts val="0"/>
              </a:spcAft>
              <a:buSzPts val="1476"/>
              <a:buChar char="●"/>
            </a:pPr>
            <a:r>
              <a:rPr lang="en" sz="1475"/>
              <a:t>Generative Modeling: </a:t>
            </a:r>
            <a:endParaRPr sz="1475"/>
          </a:p>
          <a:p>
            <a:pPr indent="-322310" lvl="1" marL="1085850" rtl="0" algn="l">
              <a:lnSpc>
                <a:spcPct val="90000"/>
              </a:lnSpc>
              <a:spcBef>
                <a:spcPts val="0"/>
              </a:spcBef>
              <a:spcAft>
                <a:spcPts val="0"/>
              </a:spcAft>
              <a:buSzPts val="1476"/>
              <a:buChar char="○"/>
            </a:pPr>
            <a:r>
              <a:rPr lang="en" sz="1475"/>
              <a:t>VAEs are generative models used for data synthesis and image generation.</a:t>
            </a:r>
            <a:endParaRPr sz="1475"/>
          </a:p>
          <a:p>
            <a:pPr indent="-322310" lvl="0" marL="342900" rtl="0" algn="l">
              <a:lnSpc>
                <a:spcPct val="90000"/>
              </a:lnSpc>
              <a:spcBef>
                <a:spcPts val="0"/>
              </a:spcBef>
              <a:spcAft>
                <a:spcPts val="0"/>
              </a:spcAft>
              <a:buSzPts val="1476"/>
              <a:buChar char="●"/>
            </a:pPr>
            <a:r>
              <a:rPr lang="en" sz="1475"/>
              <a:t>Latent Space Representation: </a:t>
            </a:r>
            <a:endParaRPr sz="1475"/>
          </a:p>
          <a:p>
            <a:pPr indent="-322310" lvl="1" marL="1085850" rtl="0" algn="l">
              <a:lnSpc>
                <a:spcPct val="90000"/>
              </a:lnSpc>
              <a:spcBef>
                <a:spcPts val="0"/>
              </a:spcBef>
              <a:spcAft>
                <a:spcPts val="0"/>
              </a:spcAft>
              <a:buSzPts val="1476"/>
              <a:buChar char="○"/>
            </a:pPr>
            <a:r>
              <a:rPr lang="en" sz="1475"/>
              <a:t>VAEs learn interpretable features in latent space.</a:t>
            </a:r>
            <a:endParaRPr sz="1475"/>
          </a:p>
          <a:p>
            <a:pPr indent="-322310" lvl="0" marL="342900" rtl="0" algn="l">
              <a:lnSpc>
                <a:spcPct val="90000"/>
              </a:lnSpc>
              <a:spcBef>
                <a:spcPts val="0"/>
              </a:spcBef>
              <a:spcAft>
                <a:spcPts val="0"/>
              </a:spcAft>
              <a:buSzPts val="1476"/>
              <a:buChar char="●"/>
            </a:pPr>
            <a:r>
              <a:rPr lang="en" sz="1475"/>
              <a:t>Continuous Latent Space: </a:t>
            </a:r>
            <a:endParaRPr sz="1475"/>
          </a:p>
          <a:p>
            <a:pPr indent="-322310" lvl="1" marL="1085850" rtl="0" algn="l">
              <a:lnSpc>
                <a:spcPct val="90000"/>
              </a:lnSpc>
              <a:spcBef>
                <a:spcPts val="0"/>
              </a:spcBef>
              <a:spcAft>
                <a:spcPts val="0"/>
              </a:spcAft>
              <a:buSzPts val="1476"/>
              <a:buChar char="○"/>
            </a:pPr>
            <a:r>
              <a:rPr lang="en" sz="1475"/>
              <a:t>VAE's latent space enables smooth interpolation.</a:t>
            </a:r>
            <a:endParaRPr sz="1475"/>
          </a:p>
          <a:p>
            <a:pPr indent="0" lvl="0" marL="0" rtl="0" algn="l">
              <a:lnSpc>
                <a:spcPct val="90000"/>
              </a:lnSpc>
              <a:spcBef>
                <a:spcPts val="1200"/>
              </a:spcBef>
              <a:spcAft>
                <a:spcPts val="0"/>
              </a:spcAft>
              <a:buNone/>
            </a:pPr>
            <a:r>
              <a:rPr lang="en" sz="1475"/>
              <a:t>Cons:</a:t>
            </a:r>
            <a:endParaRPr sz="1475"/>
          </a:p>
          <a:p>
            <a:pPr indent="-322310" lvl="0" marL="342900" rtl="0" algn="l">
              <a:lnSpc>
                <a:spcPct val="90000"/>
              </a:lnSpc>
              <a:spcBef>
                <a:spcPts val="1200"/>
              </a:spcBef>
              <a:spcAft>
                <a:spcPts val="0"/>
              </a:spcAft>
              <a:buSzPts val="1476"/>
              <a:buChar char="●"/>
            </a:pPr>
            <a:r>
              <a:rPr lang="en" sz="1475"/>
              <a:t>Blurriness and Lack of Sharpness: </a:t>
            </a:r>
            <a:endParaRPr sz="1475"/>
          </a:p>
          <a:p>
            <a:pPr indent="-322310" lvl="1" marL="1085850" rtl="0" algn="l">
              <a:lnSpc>
                <a:spcPct val="90000"/>
              </a:lnSpc>
              <a:spcBef>
                <a:spcPts val="0"/>
              </a:spcBef>
              <a:spcAft>
                <a:spcPts val="0"/>
              </a:spcAft>
              <a:buSzPts val="1476"/>
              <a:buChar char="○"/>
            </a:pPr>
            <a:r>
              <a:rPr lang="en" sz="1475"/>
              <a:t>VAE-generated samples may appear blurry.</a:t>
            </a:r>
            <a:endParaRPr sz="1475"/>
          </a:p>
          <a:p>
            <a:pPr indent="-322310" lvl="0" marL="342900" rtl="0" algn="l">
              <a:lnSpc>
                <a:spcPct val="90000"/>
              </a:lnSpc>
              <a:spcBef>
                <a:spcPts val="0"/>
              </a:spcBef>
              <a:spcAft>
                <a:spcPts val="0"/>
              </a:spcAft>
              <a:buSzPts val="1476"/>
              <a:buChar char="●"/>
            </a:pPr>
            <a:r>
              <a:rPr lang="en" sz="1475"/>
              <a:t>Difficulty Capturing Fine Details: </a:t>
            </a:r>
            <a:endParaRPr sz="1475"/>
          </a:p>
          <a:p>
            <a:pPr indent="-322310" lvl="1" marL="1085850" rtl="0" algn="l">
              <a:lnSpc>
                <a:spcPct val="90000"/>
              </a:lnSpc>
              <a:spcBef>
                <a:spcPts val="0"/>
              </a:spcBef>
              <a:spcAft>
                <a:spcPts val="0"/>
              </a:spcAft>
              <a:buSzPts val="1476"/>
              <a:buChar char="○"/>
            </a:pPr>
            <a:r>
              <a:rPr lang="en" sz="1475"/>
              <a:t>VAEs struggle with fine details.</a:t>
            </a:r>
            <a:endParaRPr sz="1475"/>
          </a:p>
          <a:p>
            <a:pPr indent="-322310" lvl="0" marL="342900" rtl="0" algn="l">
              <a:lnSpc>
                <a:spcPct val="90000"/>
              </a:lnSpc>
              <a:spcBef>
                <a:spcPts val="0"/>
              </a:spcBef>
              <a:spcAft>
                <a:spcPts val="0"/>
              </a:spcAft>
              <a:buSzPts val="1476"/>
              <a:buChar char="●"/>
            </a:pPr>
            <a:r>
              <a:rPr lang="en" sz="1475"/>
              <a:t>Model Collapse: </a:t>
            </a:r>
            <a:endParaRPr sz="1475"/>
          </a:p>
          <a:p>
            <a:pPr indent="-322310" lvl="1" marL="1143000" rtl="0" algn="l">
              <a:lnSpc>
                <a:spcPct val="90000"/>
              </a:lnSpc>
              <a:spcBef>
                <a:spcPts val="0"/>
              </a:spcBef>
              <a:spcAft>
                <a:spcPts val="0"/>
              </a:spcAft>
              <a:buSzPts val="1476"/>
              <a:buChar char="○"/>
            </a:pPr>
            <a:r>
              <a:rPr lang="en" sz="1475"/>
              <a:t>Where the model fails to capture the full diversity of the training data and instead generates samples that cluster around a few dominant modes.</a:t>
            </a:r>
            <a:endParaRPr sz="147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cxnSp>
        <p:nvCxnSpPr>
          <p:cNvPr id="288" name="Google Shape;288;p16"/>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pic>
        <p:nvPicPr>
          <p:cNvPr descr="3D rendering of game pieces tied together with a rope" id="289" name="Google Shape;289;p16"/>
          <p:cNvPicPr preferRelativeResize="0"/>
          <p:nvPr/>
        </p:nvPicPr>
        <p:blipFill rotWithShape="1">
          <a:blip r:embed="rId3">
            <a:alphaModFix amt="40000"/>
          </a:blip>
          <a:srcRect b="0" l="0" r="0" t="25000"/>
          <a:stretch/>
        </p:blipFill>
        <p:spPr>
          <a:xfrm>
            <a:off x="20" y="10"/>
            <a:ext cx="9143980" cy="5143489"/>
          </a:xfrm>
          <a:prstGeom prst="rect">
            <a:avLst/>
          </a:prstGeom>
          <a:noFill/>
          <a:ln>
            <a:noFill/>
          </a:ln>
        </p:spPr>
      </p:pic>
      <p:sp>
        <p:nvSpPr>
          <p:cNvPr id="290" name="Google Shape;290;p16"/>
          <p:cNvSpPr txBox="1"/>
          <p:nvPr>
            <p:ph type="title"/>
          </p:nvPr>
        </p:nvSpPr>
        <p:spPr>
          <a:xfrm>
            <a:off x="660896" y="-71413"/>
            <a:ext cx="7290000" cy="11247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3600"/>
              <a:buFont typeface="Twentieth Century"/>
              <a:buNone/>
            </a:pPr>
            <a:r>
              <a:rPr lang="en" sz="3600"/>
              <a:t>Conclusion</a:t>
            </a:r>
            <a:r>
              <a:rPr lang="en" sz="3600"/>
              <a:t>   </a:t>
            </a:r>
            <a:endParaRPr sz="3600"/>
          </a:p>
        </p:txBody>
      </p:sp>
      <p:cxnSp>
        <p:nvCxnSpPr>
          <p:cNvPr id="291" name="Google Shape;291;p16"/>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graphicFrame>
        <p:nvGraphicFramePr>
          <p:cNvPr id="292" name="Google Shape;292;p16"/>
          <p:cNvGraphicFramePr/>
          <p:nvPr/>
        </p:nvGraphicFramePr>
        <p:xfrm>
          <a:off x="660888" y="784425"/>
          <a:ext cx="3000000" cy="3000000"/>
        </p:xfrm>
        <a:graphic>
          <a:graphicData uri="http://schemas.openxmlformats.org/drawingml/2006/table">
            <a:tbl>
              <a:tblPr>
                <a:noFill/>
                <a:tableStyleId>{8CF8CB0C-BA2A-44E8-9509-9C2FE11C0719}</a:tableStyleId>
              </a:tblPr>
              <a:tblGrid>
                <a:gridCol w="2408025"/>
                <a:gridCol w="5414225"/>
              </a:tblGrid>
              <a:tr h="341325">
                <a:tc>
                  <a:txBody>
                    <a:bodyPr/>
                    <a:lstStyle/>
                    <a:p>
                      <a:pPr indent="0" lvl="0" marL="0" rtl="0" algn="ctr">
                        <a:lnSpc>
                          <a:spcPct val="171429"/>
                        </a:lnSpc>
                        <a:spcBef>
                          <a:spcPts val="1900"/>
                        </a:spcBef>
                        <a:spcAft>
                          <a:spcPts val="1900"/>
                        </a:spcAft>
                        <a:buNone/>
                      </a:pPr>
                      <a:r>
                        <a:rPr b="1" lang="en" sz="1350">
                          <a:solidFill>
                            <a:srgbClr val="374151"/>
                          </a:solidFill>
                          <a:latin typeface="Roboto"/>
                          <a:ea typeface="Roboto"/>
                          <a:cs typeface="Roboto"/>
                          <a:sym typeface="Roboto"/>
                        </a:rPr>
                        <a:t>Task</a:t>
                      </a:r>
                      <a:endParaRPr b="1" sz="13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 sz="1350">
                          <a:solidFill>
                            <a:srgbClr val="374151"/>
                          </a:solidFill>
                          <a:latin typeface="Roboto"/>
                          <a:ea typeface="Roboto"/>
                          <a:cs typeface="Roboto"/>
                          <a:sym typeface="Roboto"/>
                        </a:rPr>
                        <a:t>Achievements</a:t>
                      </a:r>
                      <a:endParaRPr b="1" sz="1350">
                        <a:solidFill>
                          <a:srgbClr val="374151"/>
                        </a:solidFill>
                        <a:latin typeface="Roboto"/>
                        <a:ea typeface="Roboto"/>
                        <a:cs typeface="Roboto"/>
                        <a:sym typeface="Roboto"/>
                      </a:endParaRPr>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651150">
                <a:tc>
                  <a:txBody>
                    <a:bodyPr/>
                    <a:lstStyle/>
                    <a:p>
                      <a:pPr indent="0" lvl="0" marL="0" rtl="0" algn="ctr">
                        <a:lnSpc>
                          <a:spcPct val="171429"/>
                        </a:lnSpc>
                        <a:spcBef>
                          <a:spcPts val="1900"/>
                        </a:spcBef>
                        <a:spcAft>
                          <a:spcPts val="1900"/>
                        </a:spcAft>
                        <a:buNone/>
                      </a:pPr>
                      <a:r>
                        <a:rPr lang="en" sz="1350">
                          <a:solidFill>
                            <a:srgbClr val="374151"/>
                          </a:solidFill>
                          <a:latin typeface="Roboto"/>
                          <a:ea typeface="Roboto"/>
                          <a:cs typeface="Roboto"/>
                          <a:sym typeface="Roboto"/>
                        </a:rPr>
                        <a:t>Gender Prediction</a:t>
                      </a:r>
                      <a:endParaRPr sz="13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350">
                          <a:solidFill>
                            <a:srgbClr val="374151"/>
                          </a:solidFill>
                          <a:latin typeface="Roboto"/>
                          <a:ea typeface="Roboto"/>
                          <a:cs typeface="Roboto"/>
                          <a:sym typeface="Roboto"/>
                        </a:rPr>
                        <a:t>Significant advancements, accurate classification with high precision</a:t>
                      </a:r>
                      <a:endParaRPr sz="13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961000">
                <a:tc>
                  <a:txBody>
                    <a:bodyPr/>
                    <a:lstStyle/>
                    <a:p>
                      <a:pPr indent="0" lvl="0" marL="0" rtl="0" algn="ctr">
                        <a:lnSpc>
                          <a:spcPct val="171429"/>
                        </a:lnSpc>
                        <a:spcBef>
                          <a:spcPts val="1900"/>
                        </a:spcBef>
                        <a:spcAft>
                          <a:spcPts val="1900"/>
                        </a:spcAft>
                        <a:buNone/>
                      </a:pPr>
                      <a:r>
                        <a:rPr lang="en" sz="1350">
                          <a:solidFill>
                            <a:srgbClr val="374151"/>
                          </a:solidFill>
                          <a:latin typeface="Roboto"/>
                          <a:ea typeface="Roboto"/>
                          <a:cs typeface="Roboto"/>
                          <a:sym typeface="Roboto"/>
                        </a:rPr>
                        <a:t>Generative Images</a:t>
                      </a:r>
                      <a:endParaRPr sz="13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350">
                          <a:solidFill>
                            <a:srgbClr val="374151"/>
                          </a:solidFill>
                          <a:latin typeface="Roboto"/>
                          <a:ea typeface="Roboto"/>
                          <a:cs typeface="Roboto"/>
                          <a:sym typeface="Roboto"/>
                        </a:rPr>
                        <a:t>Extracted intricate facial features, VAE-based generative image manipulation, diverse and realistic image synthesis</a:t>
                      </a:r>
                      <a:endParaRPr sz="13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1270800">
                <a:tc>
                  <a:txBody>
                    <a:bodyPr/>
                    <a:lstStyle/>
                    <a:p>
                      <a:pPr indent="0" lvl="0" marL="0" rtl="0" algn="ctr">
                        <a:lnSpc>
                          <a:spcPct val="171429"/>
                        </a:lnSpc>
                        <a:spcBef>
                          <a:spcPts val="1900"/>
                        </a:spcBef>
                        <a:spcAft>
                          <a:spcPts val="1900"/>
                        </a:spcAft>
                        <a:buNone/>
                      </a:pPr>
                      <a:r>
                        <a:rPr lang="en" sz="1350">
                          <a:solidFill>
                            <a:srgbClr val="374151"/>
                          </a:solidFill>
                          <a:latin typeface="Roboto"/>
                          <a:ea typeface="Roboto"/>
                          <a:cs typeface="Roboto"/>
                          <a:sym typeface="Roboto"/>
                        </a:rPr>
                        <a:t>Future Work</a:t>
                      </a:r>
                      <a:endParaRPr sz="13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 sz="1350">
                          <a:solidFill>
                            <a:srgbClr val="374151"/>
                          </a:solidFill>
                          <a:latin typeface="Roboto"/>
                          <a:ea typeface="Roboto"/>
                          <a:cs typeface="Roboto"/>
                          <a:sym typeface="Roboto"/>
                        </a:rPr>
                        <a:t>Integration of gender prediction with VAE-based image manipulation, redefining deep learning limits, potential advancements in image processing and creative exploration</a:t>
                      </a:r>
                      <a:br>
                        <a:rPr lang="en" sz="1350">
                          <a:solidFill>
                            <a:srgbClr val="374151"/>
                          </a:solidFill>
                          <a:latin typeface="Roboto"/>
                          <a:ea typeface="Roboto"/>
                          <a:cs typeface="Roboto"/>
                          <a:sym typeface="Roboto"/>
                        </a:rPr>
                      </a:br>
                      <a:br>
                        <a:rPr lang="en" sz="1350">
                          <a:solidFill>
                            <a:srgbClr val="374151"/>
                          </a:solidFill>
                          <a:latin typeface="Roboto"/>
                          <a:ea typeface="Roboto"/>
                          <a:cs typeface="Roboto"/>
                          <a:sym typeface="Roboto"/>
                        </a:rPr>
                      </a:br>
                      <a:r>
                        <a:rPr lang="en" sz="1350">
                          <a:solidFill>
                            <a:srgbClr val="374151"/>
                          </a:solidFill>
                          <a:latin typeface="Roboto"/>
                          <a:ea typeface="Roboto"/>
                          <a:cs typeface="Roboto"/>
                          <a:sym typeface="Roboto"/>
                        </a:rPr>
                        <a:t>Host so that would could </a:t>
                      </a:r>
                      <a:r>
                        <a:rPr lang="en" sz="1350">
                          <a:solidFill>
                            <a:srgbClr val="374151"/>
                          </a:solidFill>
                          <a:latin typeface="Roboto"/>
                          <a:ea typeface="Roboto"/>
                          <a:cs typeface="Roboto"/>
                          <a:sym typeface="Roboto"/>
                        </a:rPr>
                        <a:t>input</a:t>
                      </a:r>
                      <a:r>
                        <a:rPr lang="en" sz="1350">
                          <a:solidFill>
                            <a:srgbClr val="374151"/>
                          </a:solidFill>
                          <a:latin typeface="Roboto"/>
                          <a:ea typeface="Roboto"/>
                          <a:cs typeface="Roboto"/>
                          <a:sym typeface="Roboto"/>
                        </a:rPr>
                        <a:t> a picture and </a:t>
                      </a:r>
                      <a:r>
                        <a:rPr lang="en" sz="1350">
                          <a:solidFill>
                            <a:srgbClr val="374151"/>
                          </a:solidFill>
                          <a:latin typeface="Roboto"/>
                          <a:ea typeface="Roboto"/>
                          <a:cs typeface="Roboto"/>
                          <a:sym typeface="Roboto"/>
                        </a:rPr>
                        <a:t>able to manipulate the pictures attributes</a:t>
                      </a:r>
                      <a:endParaRPr sz="1350">
                        <a:solidFill>
                          <a:srgbClr val="37415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26a64324d8_0_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Future steps</a:t>
            </a:r>
            <a:endParaRPr/>
          </a:p>
        </p:txBody>
      </p:sp>
      <p:sp>
        <p:nvSpPr>
          <p:cNvPr id="298" name="Google Shape;298;g226a64324d8_0_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From TV show Community</a:t>
            </a:r>
            <a:br>
              <a:rPr lang="en"/>
            </a:br>
            <a:r>
              <a:rPr lang="en"/>
              <a:t>Live run on a video and not just images</a:t>
            </a:r>
            <a:br>
              <a:rPr lang="en"/>
            </a:br>
            <a:br>
              <a:rPr lang="en"/>
            </a:br>
            <a:endParaRPr/>
          </a:p>
        </p:txBody>
      </p:sp>
      <p:pic>
        <p:nvPicPr>
          <p:cNvPr id="299" name="Google Shape;299;g226a64324d8_0_0"/>
          <p:cNvPicPr preferRelativeResize="0"/>
          <p:nvPr/>
        </p:nvPicPr>
        <p:blipFill>
          <a:blip r:embed="rId3">
            <a:alphaModFix/>
          </a:blip>
          <a:stretch>
            <a:fillRect/>
          </a:stretch>
        </p:blipFill>
        <p:spPr>
          <a:xfrm>
            <a:off x="54725" y="1921650"/>
            <a:ext cx="4704874" cy="2583475"/>
          </a:xfrm>
          <a:prstGeom prst="rect">
            <a:avLst/>
          </a:prstGeom>
          <a:noFill/>
          <a:ln>
            <a:noFill/>
          </a:ln>
        </p:spPr>
      </p:pic>
      <p:pic>
        <p:nvPicPr>
          <p:cNvPr id="300" name="Google Shape;300;g226a64324d8_0_0"/>
          <p:cNvPicPr preferRelativeResize="0"/>
          <p:nvPr/>
        </p:nvPicPr>
        <p:blipFill>
          <a:blip r:embed="rId3">
            <a:alphaModFix/>
          </a:blip>
          <a:stretch>
            <a:fillRect/>
          </a:stretch>
        </p:blipFill>
        <p:spPr>
          <a:xfrm>
            <a:off x="4320100" y="1921650"/>
            <a:ext cx="4704874" cy="2583475"/>
          </a:xfrm>
          <a:prstGeom prst="rect">
            <a:avLst/>
          </a:prstGeom>
          <a:noFill/>
          <a:ln>
            <a:noFill/>
          </a:ln>
        </p:spPr>
      </p:pic>
      <p:sp>
        <p:nvSpPr>
          <p:cNvPr id="301" name="Google Shape;301;g226a64324d8_0_0"/>
          <p:cNvSpPr txBox="1"/>
          <p:nvPr/>
        </p:nvSpPr>
        <p:spPr>
          <a:xfrm>
            <a:off x="164150" y="4682925"/>
            <a:ext cx="49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wentieth Century"/>
                <a:ea typeface="Twentieth Century"/>
                <a:cs typeface="Twentieth Century"/>
                <a:sym typeface="Twentieth Century"/>
              </a:rPr>
              <a:t>Video URL: </a:t>
            </a:r>
            <a:r>
              <a:rPr lang="en" u="sng">
                <a:solidFill>
                  <a:schemeClr val="hlink"/>
                </a:solidFill>
                <a:latin typeface="Twentieth Century"/>
                <a:ea typeface="Twentieth Century"/>
                <a:cs typeface="Twentieth Century"/>
                <a:sym typeface="Twentieth Century"/>
                <a:hlinkClick r:id="rId4"/>
              </a:rPr>
              <a:t>https://www.youtube.com/watch?v=OFERQW27EhU</a:t>
            </a:r>
            <a:endParaRPr>
              <a:latin typeface="Twentieth Century"/>
              <a:ea typeface="Twentieth Century"/>
              <a:cs typeface="Twentieth Century"/>
              <a:sym typeface="Twentieth Century"/>
            </a:endParaRPr>
          </a:p>
        </p:txBody>
      </p:sp>
      <p:pic>
        <p:nvPicPr>
          <p:cNvPr id="302" name="Google Shape;302;g226a64324d8_0_0"/>
          <p:cNvPicPr preferRelativeResize="0"/>
          <p:nvPr/>
        </p:nvPicPr>
        <p:blipFill rotWithShape="1">
          <a:blip r:embed="rId5">
            <a:alphaModFix/>
          </a:blip>
          <a:srcRect b="37149" l="9853" r="13822" t="6151"/>
          <a:stretch/>
        </p:blipFill>
        <p:spPr>
          <a:xfrm>
            <a:off x="6474975" y="2274725"/>
            <a:ext cx="1057874" cy="104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REFERENCE</a:t>
            </a:r>
            <a:endParaRPr/>
          </a:p>
        </p:txBody>
      </p:sp>
      <p:sp>
        <p:nvSpPr>
          <p:cNvPr id="308" name="Google Shape;308;p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SzPts val="1800"/>
              <a:buChar char="●"/>
            </a:pPr>
            <a:r>
              <a:rPr lang="en"/>
              <a:t>Data source (CelebA Dataset)</a:t>
            </a:r>
            <a:endParaRPr/>
          </a:p>
          <a:p>
            <a:pPr indent="0" lvl="0" marL="457200" rtl="0" algn="l">
              <a:lnSpc>
                <a:spcPct val="90000"/>
              </a:lnSpc>
              <a:spcBef>
                <a:spcPts val="1200"/>
              </a:spcBef>
              <a:spcAft>
                <a:spcPts val="0"/>
              </a:spcAft>
              <a:buSzPts val="1800"/>
              <a:buNone/>
            </a:pPr>
            <a:r>
              <a:rPr lang="en" u="sng">
                <a:solidFill>
                  <a:schemeClr val="hlink"/>
                </a:solidFill>
                <a:hlinkClick r:id="rId3"/>
              </a:rPr>
              <a:t>http://mmlab.ie.cuhk.edu.hk/projects/CelebA.html</a:t>
            </a:r>
            <a:endParaRPr/>
          </a:p>
          <a:p>
            <a:pPr indent="0" lvl="0" marL="457200" rtl="0" algn="l">
              <a:lnSpc>
                <a:spcPct val="90000"/>
              </a:lnSpc>
              <a:spcBef>
                <a:spcPts val="120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311700" y="481601"/>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ABSTRACT</a:t>
            </a:r>
            <a:endParaRPr/>
          </a:p>
          <a:p>
            <a:pPr indent="0" lvl="0" marL="0" rtl="0" algn="l">
              <a:lnSpc>
                <a:spcPct val="80000"/>
              </a:lnSpc>
              <a:spcBef>
                <a:spcPts val="0"/>
              </a:spcBef>
              <a:spcAft>
                <a:spcPts val="0"/>
              </a:spcAft>
              <a:buClr>
                <a:srgbClr val="0C0C0C"/>
              </a:buClr>
              <a:buSzPts val="3600"/>
              <a:buFont typeface="Twentieth Century"/>
              <a:buNone/>
            </a:pPr>
            <a:r>
              <a:t/>
            </a:r>
            <a:endParaRPr/>
          </a:p>
        </p:txBody>
      </p:sp>
      <p:sp>
        <p:nvSpPr>
          <p:cNvPr id="116" name="Google Shape;116;p3"/>
          <p:cNvSpPr txBox="1"/>
          <p:nvPr>
            <p:ph idx="1" type="body"/>
          </p:nvPr>
        </p:nvSpPr>
        <p:spPr>
          <a:xfrm>
            <a:off x="311700" y="1343525"/>
            <a:ext cx="8248800" cy="31554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Char char="●"/>
            </a:pPr>
            <a:r>
              <a:rPr lang="en" sz="1550"/>
              <a:t>Dataset Introduction</a:t>
            </a:r>
            <a:endParaRPr sz="1550"/>
          </a:p>
          <a:p>
            <a:pPr indent="0" lvl="0" marL="457200" rtl="0" algn="l">
              <a:lnSpc>
                <a:spcPct val="115000"/>
              </a:lnSpc>
              <a:spcBef>
                <a:spcPts val="1200"/>
              </a:spcBef>
              <a:spcAft>
                <a:spcPts val="1200"/>
              </a:spcAft>
              <a:buSzPts val="1800"/>
              <a:buNone/>
            </a:pPr>
            <a:r>
              <a:rPr lang="en" sz="1600"/>
              <a:t>The CelebA dataset is a large-scale collection of over 200,000 celebrity images, widely used in computer vision and facial analysis research. It provides annotations for various facial attributes, including gender, age, presence of glasses, and facial expression. The dataset serves as a benchmark for training and evaluating models in tasks such as face recognition, attribute prediction, and facial analysis. With its rich annotations and diverse image set, CelebA has played a significant role in advancing the field of facial analysis and enabling the development of state-of-the-art techniques.</a:t>
            </a:r>
            <a:endParaRPr sz="15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26a6432739_0_13"/>
          <p:cNvSpPr txBox="1"/>
          <p:nvPr>
            <p:ph type="title"/>
          </p:nvPr>
        </p:nvSpPr>
        <p:spPr>
          <a:xfrm>
            <a:off x="342900" y="3720104"/>
            <a:ext cx="5829300" cy="1097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Appendix</a:t>
            </a:r>
            <a:endParaRPr/>
          </a:p>
        </p:txBody>
      </p:sp>
      <p:pic>
        <p:nvPicPr>
          <p:cNvPr id="314" name="Google Shape;314;g226a6432739_0_13"/>
          <p:cNvPicPr preferRelativeResize="0"/>
          <p:nvPr>
            <p:ph idx="2" type="pic"/>
          </p:nvPr>
        </p:nvPicPr>
        <p:blipFill rotWithShape="1">
          <a:blip r:embed="rId3">
            <a:alphaModFix/>
          </a:blip>
          <a:srcRect b="21864" l="0" r="0" t="21870"/>
          <a:stretch/>
        </p:blipFill>
        <p:spPr>
          <a:xfrm>
            <a:off x="0" y="-1"/>
            <a:ext cx="9141600" cy="3429000"/>
          </a:xfrm>
          <a:prstGeom prst="rect">
            <a:avLst/>
          </a:prstGeom>
        </p:spPr>
      </p:pic>
      <p:sp>
        <p:nvSpPr>
          <p:cNvPr id="315" name="Google Shape;315;g226a6432739_0_13"/>
          <p:cNvSpPr txBox="1"/>
          <p:nvPr>
            <p:ph idx="1" type="body"/>
          </p:nvPr>
        </p:nvSpPr>
        <p:spPr>
          <a:xfrm>
            <a:off x="6457950" y="3720104"/>
            <a:ext cx="2400300" cy="1097400"/>
          </a:xfrm>
          <a:prstGeom prst="rect">
            <a:avLst/>
          </a:prstGeom>
        </p:spPr>
        <p:txBody>
          <a:bodyPr anchorCtr="0" anchor="ctr" bIns="45700" lIns="91425" spcFirstLastPara="1" rIns="91425" wrap="square" tIns="45700">
            <a:normAutofit/>
          </a:bodyPr>
          <a:lstStyle/>
          <a:p>
            <a:pPr indent="0" lvl="0" marL="0" rtl="0" algn="l">
              <a:spcBef>
                <a:spcPts val="0"/>
              </a:spcBef>
              <a:spcAft>
                <a:spcPts val="15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259607686c_0_18"/>
          <p:cNvSpPr txBox="1"/>
          <p:nvPr>
            <p:ph type="title"/>
          </p:nvPr>
        </p:nvSpPr>
        <p:spPr>
          <a:xfrm>
            <a:off x="623400" y="5271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800"/>
              <a:t>GENERATIVE IMAGES</a:t>
            </a:r>
            <a:r>
              <a:rPr lang="en" sz="2800"/>
              <a:t>: VAE</a:t>
            </a:r>
            <a:endParaRPr sz="2800"/>
          </a:p>
          <a:p>
            <a:pPr indent="457200" lvl="0" marL="0" rtl="0" algn="l">
              <a:spcBef>
                <a:spcPts val="0"/>
              </a:spcBef>
              <a:spcAft>
                <a:spcPts val="0"/>
              </a:spcAft>
              <a:buNone/>
            </a:pPr>
            <a:r>
              <a:rPr lang="en" sz="2244"/>
              <a:t>Summary</a:t>
            </a:r>
            <a:endParaRPr sz="2244"/>
          </a:p>
        </p:txBody>
      </p:sp>
      <p:sp>
        <p:nvSpPr>
          <p:cNvPr id="321" name="Google Shape;321;g2259607686c_0_18"/>
          <p:cNvSpPr txBox="1"/>
          <p:nvPr>
            <p:ph idx="1" type="body"/>
          </p:nvPr>
        </p:nvSpPr>
        <p:spPr>
          <a:xfrm>
            <a:off x="40250" y="1271800"/>
            <a:ext cx="8870400" cy="408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58642"/>
              <a:buFont typeface="Arial"/>
              <a:buNone/>
            </a:pPr>
            <a:r>
              <a:rPr lang="en" sz="1875"/>
              <a:t>Variational Autoencoders (VAEs) are a specific type of deep learning model used in the realm of artificial intelligence. These models, specifically designed for dealing with images, leverage the principles of neural networks, probability, and statistics to generate new data similar to the input data they've been trained on.</a:t>
            </a:r>
            <a:endParaRPr sz="1875"/>
          </a:p>
          <a:p>
            <a:pPr indent="0" lvl="0" marL="0" rtl="0" algn="l">
              <a:spcBef>
                <a:spcPts val="0"/>
              </a:spcBef>
              <a:spcAft>
                <a:spcPts val="0"/>
              </a:spcAft>
              <a:buClr>
                <a:schemeClr val="dk1"/>
              </a:buClr>
              <a:buSzPct val="58642"/>
              <a:buFont typeface="Arial"/>
              <a:buNone/>
            </a:pPr>
            <a:r>
              <a:t/>
            </a:r>
            <a:endParaRPr sz="1875"/>
          </a:p>
          <a:p>
            <a:pPr indent="0" lvl="0" marL="0" rtl="0" algn="l">
              <a:spcBef>
                <a:spcPts val="0"/>
              </a:spcBef>
              <a:spcAft>
                <a:spcPts val="0"/>
              </a:spcAft>
              <a:buClr>
                <a:schemeClr val="dk1"/>
              </a:buClr>
              <a:buSzPct val="58642"/>
              <a:buFont typeface="Arial"/>
              <a:buNone/>
            </a:pPr>
            <a:r>
              <a:rPr b="1" lang="en" sz="1875"/>
              <a:t>Key Points:</a:t>
            </a:r>
            <a:endParaRPr b="1" sz="1875"/>
          </a:p>
          <a:p>
            <a:pPr indent="0" lvl="0" marL="0" rtl="0" algn="l">
              <a:spcBef>
                <a:spcPts val="0"/>
              </a:spcBef>
              <a:spcAft>
                <a:spcPts val="0"/>
              </a:spcAft>
              <a:buClr>
                <a:schemeClr val="dk1"/>
              </a:buClr>
              <a:buSzPct val="58642"/>
              <a:buFont typeface="Arial"/>
              <a:buNone/>
            </a:pPr>
            <a:r>
              <a:t/>
            </a:r>
            <a:endParaRPr sz="1875"/>
          </a:p>
          <a:p>
            <a:pPr indent="-337940" lvl="0" marL="457200" rtl="0" algn="l">
              <a:spcBef>
                <a:spcPts val="0"/>
              </a:spcBef>
              <a:spcAft>
                <a:spcPts val="0"/>
              </a:spcAft>
              <a:buSzPct val="107996"/>
              <a:buChar char="●"/>
            </a:pPr>
            <a:r>
              <a:rPr lang="en" sz="1875" u="sng"/>
              <a:t>Deep Learning:</a:t>
            </a:r>
            <a:r>
              <a:rPr lang="en" sz="1875"/>
              <a:t> The use of encoder and decoder networks in VAEs is a classic architecture seen in deep learning. These networks learn to map the data to a lower-dimensional latent space and back, respectively, through multiple layers of non-linear transformations.</a:t>
            </a:r>
            <a:endParaRPr sz="1875"/>
          </a:p>
          <a:p>
            <a:pPr indent="0" lvl="0" marL="457200" rtl="0" algn="l">
              <a:spcBef>
                <a:spcPts val="0"/>
              </a:spcBef>
              <a:spcAft>
                <a:spcPts val="0"/>
              </a:spcAft>
              <a:buNone/>
            </a:pPr>
            <a:r>
              <a:t/>
            </a:r>
            <a:endParaRPr sz="1875"/>
          </a:p>
          <a:p>
            <a:pPr indent="-337940" lvl="0" marL="457200" rtl="0" algn="l">
              <a:spcBef>
                <a:spcPts val="0"/>
              </a:spcBef>
              <a:spcAft>
                <a:spcPts val="0"/>
              </a:spcAft>
              <a:buSzPct val="107996"/>
              <a:buChar char="●"/>
            </a:pPr>
            <a:r>
              <a:rPr lang="en" sz="1875" u="sng"/>
              <a:t>Artificial Intelligence:</a:t>
            </a:r>
            <a:r>
              <a:rPr lang="en" sz="1875"/>
              <a:t> VAEs are a part of the generative models category in AI, which aim to understand and generate data that resembles the input data. They can be used in a variety of applications, such as image generation, anomaly detection, denoising, and more.</a:t>
            </a:r>
            <a:endParaRPr sz="1875"/>
          </a:p>
          <a:p>
            <a:pPr indent="0" lvl="0" marL="457200" rtl="0" algn="l">
              <a:spcBef>
                <a:spcPts val="0"/>
              </a:spcBef>
              <a:spcAft>
                <a:spcPts val="0"/>
              </a:spcAft>
              <a:buNone/>
            </a:pPr>
            <a:r>
              <a:t/>
            </a:r>
            <a:endParaRPr sz="1875"/>
          </a:p>
          <a:p>
            <a:pPr indent="-337940" lvl="0" marL="457200" rtl="0" algn="l">
              <a:spcBef>
                <a:spcPts val="0"/>
              </a:spcBef>
              <a:spcAft>
                <a:spcPts val="0"/>
              </a:spcAft>
              <a:buSzPct val="107996"/>
              <a:buChar char="●"/>
            </a:pPr>
            <a:r>
              <a:rPr lang="en" sz="1875" u="sng"/>
              <a:t>Image Processing:</a:t>
            </a:r>
            <a:r>
              <a:rPr lang="en" sz="1875"/>
              <a:t> In the context of images, VAEs can learn to generate new images that are similar to those in the training set. This has wide-ranging applications, from art and design to healthcare, where it can be used to augment data sets or generate synthetic data for training other models.</a:t>
            </a:r>
            <a:endParaRPr sz="1875"/>
          </a:p>
          <a:p>
            <a:pPr indent="0" lvl="0" marL="0" rtl="0" algn="l">
              <a:spcBef>
                <a:spcPts val="0"/>
              </a:spcBef>
              <a:spcAft>
                <a:spcPts val="0"/>
              </a:spcAft>
              <a:buClr>
                <a:schemeClr val="dk1"/>
              </a:buClr>
              <a:buSzPct val="58642"/>
              <a:buFont typeface="Arial"/>
              <a:buNone/>
            </a:pPr>
            <a:r>
              <a:t/>
            </a:r>
            <a:endParaRPr sz="1875"/>
          </a:p>
          <a:p>
            <a:pPr indent="0" lvl="0" marL="0" rtl="0" algn="l">
              <a:spcBef>
                <a:spcPts val="0"/>
              </a:spcBef>
              <a:spcAft>
                <a:spcPts val="0"/>
              </a:spcAft>
              <a:buClr>
                <a:schemeClr val="dk1"/>
              </a:buClr>
              <a:buSzPct val="58642"/>
              <a:buFont typeface="Arial"/>
              <a:buNone/>
            </a:pPr>
            <a:r>
              <a:rPr lang="en" sz="1875"/>
              <a:t>In summary, VAEs leverage the power of deep learning to offer a robust and versatile approach in the field of AI, particularly in tasks that involve understanding and manipulating image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ABSTRACT</a:t>
            </a:r>
            <a:endParaRPr/>
          </a:p>
        </p:txBody>
      </p:sp>
      <p:sp>
        <p:nvSpPr>
          <p:cNvPr id="122" name="Google Shape;122;p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1800"/>
              <a:buNone/>
            </a:pPr>
            <a:r>
              <a:rPr lang="en"/>
              <a:t>Result in mind:</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0"/>
              </a:spcAft>
              <a:buSzPts val="1800"/>
              <a:buNone/>
            </a:pPr>
            <a:r>
              <a:t/>
            </a:r>
            <a:endParaRPr/>
          </a:p>
          <a:p>
            <a:pPr indent="0" lvl="0" marL="0" rtl="0" algn="l">
              <a:lnSpc>
                <a:spcPct val="90000"/>
              </a:lnSpc>
              <a:spcBef>
                <a:spcPts val="1200"/>
              </a:spcBef>
              <a:spcAft>
                <a:spcPts val="1200"/>
              </a:spcAft>
              <a:buSzPts val="1800"/>
              <a:buNone/>
            </a:pPr>
            <a:r>
              <a:t/>
            </a:r>
            <a:endParaRPr/>
          </a:p>
        </p:txBody>
      </p:sp>
      <p:pic>
        <p:nvPicPr>
          <p:cNvPr id="123" name="Google Shape;123;p4"/>
          <p:cNvPicPr preferRelativeResize="0"/>
          <p:nvPr/>
        </p:nvPicPr>
        <p:blipFill rotWithShape="1">
          <a:blip r:embed="rId3">
            <a:alphaModFix/>
          </a:blip>
          <a:srcRect b="0" l="0" r="0" t="0"/>
          <a:stretch/>
        </p:blipFill>
        <p:spPr>
          <a:xfrm>
            <a:off x="645550" y="1878654"/>
            <a:ext cx="3703174" cy="2344094"/>
          </a:xfrm>
          <a:prstGeom prst="rect">
            <a:avLst/>
          </a:prstGeom>
          <a:noFill/>
          <a:ln>
            <a:noFill/>
          </a:ln>
        </p:spPr>
      </p:pic>
      <p:pic>
        <p:nvPicPr>
          <p:cNvPr id="124" name="Google Shape;124;p4"/>
          <p:cNvPicPr preferRelativeResize="0"/>
          <p:nvPr/>
        </p:nvPicPr>
        <p:blipFill rotWithShape="1">
          <a:blip r:embed="rId4">
            <a:alphaModFix/>
          </a:blip>
          <a:srcRect b="0" l="0" r="0" t="0"/>
          <a:stretch/>
        </p:blipFill>
        <p:spPr>
          <a:xfrm>
            <a:off x="4795475" y="1878650"/>
            <a:ext cx="3703175" cy="234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26a6432632_0_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ABSTRACT</a:t>
            </a:r>
            <a:endParaRPr/>
          </a:p>
        </p:txBody>
      </p:sp>
      <p:sp>
        <p:nvSpPr>
          <p:cNvPr id="130" name="Google Shape;130;g226a6432632_0_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1800"/>
              <a:buNone/>
            </a:pPr>
            <a:r>
              <a:rPr lang="en"/>
              <a:t>Result achieved: Jeff Daniels, American Actor from Dumb and Dumber</a:t>
            </a:r>
            <a:endParaRPr/>
          </a:p>
        </p:txBody>
      </p:sp>
      <p:pic>
        <p:nvPicPr>
          <p:cNvPr id="131" name="Google Shape;131;g226a6432632_0_0"/>
          <p:cNvPicPr preferRelativeResize="0"/>
          <p:nvPr/>
        </p:nvPicPr>
        <p:blipFill rotWithShape="1">
          <a:blip r:embed="rId3">
            <a:alphaModFix/>
          </a:blip>
          <a:srcRect b="0" l="0" r="0" t="0"/>
          <a:stretch/>
        </p:blipFill>
        <p:spPr>
          <a:xfrm>
            <a:off x="1408300" y="1852625"/>
            <a:ext cx="2395450" cy="2917050"/>
          </a:xfrm>
          <a:prstGeom prst="rect">
            <a:avLst/>
          </a:prstGeom>
          <a:noFill/>
          <a:ln>
            <a:noFill/>
          </a:ln>
        </p:spPr>
      </p:pic>
      <p:pic>
        <p:nvPicPr>
          <p:cNvPr id="132" name="Google Shape;132;g226a6432632_0_0"/>
          <p:cNvPicPr preferRelativeResize="0"/>
          <p:nvPr/>
        </p:nvPicPr>
        <p:blipFill rotWithShape="1">
          <a:blip r:embed="rId4">
            <a:alphaModFix/>
          </a:blip>
          <a:srcRect b="0" l="0" r="0" t="0"/>
          <a:stretch/>
        </p:blipFill>
        <p:spPr>
          <a:xfrm>
            <a:off x="5251450" y="1852622"/>
            <a:ext cx="2395450" cy="29170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26135a3ecb_0_34"/>
          <p:cNvSpPr txBox="1"/>
          <p:nvPr>
            <p:ph type="title"/>
          </p:nvPr>
        </p:nvSpPr>
        <p:spPr>
          <a:xfrm>
            <a:off x="342900" y="3720104"/>
            <a:ext cx="5829300" cy="10974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Exploratory</a:t>
            </a:r>
            <a:r>
              <a:rPr lang="en"/>
              <a:t> Data Analysis (EDA)</a:t>
            </a:r>
            <a:endParaRPr/>
          </a:p>
        </p:txBody>
      </p:sp>
      <p:pic>
        <p:nvPicPr>
          <p:cNvPr id="138" name="Google Shape;138;g226135a3ecb_0_34"/>
          <p:cNvPicPr preferRelativeResize="0"/>
          <p:nvPr>
            <p:ph idx="2" type="pic"/>
          </p:nvPr>
        </p:nvPicPr>
        <p:blipFill rotWithShape="1">
          <a:blip r:embed="rId3">
            <a:alphaModFix/>
          </a:blip>
          <a:srcRect b="21332" l="0" r="0" t="21338"/>
          <a:stretch/>
        </p:blipFill>
        <p:spPr>
          <a:xfrm>
            <a:off x="0" y="-1"/>
            <a:ext cx="9141601" cy="3429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EXPLORATORY DATA ANALYSIS</a:t>
            </a:r>
            <a:endParaRPr/>
          </a:p>
        </p:txBody>
      </p:sp>
      <p:sp>
        <p:nvSpPr>
          <p:cNvPr id="144" name="Google Shape;144;p5"/>
          <p:cNvSpPr txBox="1"/>
          <p:nvPr>
            <p:ph idx="1" type="body"/>
          </p:nvPr>
        </p:nvSpPr>
        <p:spPr>
          <a:xfrm>
            <a:off x="311700" y="1467825"/>
            <a:ext cx="8779500" cy="3552000"/>
          </a:xfrm>
          <a:prstGeom prst="rect">
            <a:avLst/>
          </a:prstGeom>
          <a:noFill/>
          <a:ln>
            <a:noFill/>
          </a:ln>
        </p:spPr>
        <p:txBody>
          <a:bodyPr anchorCtr="0" anchor="t" bIns="91425" lIns="91425" spcFirstLastPara="1" rIns="91425" wrap="square" tIns="91425">
            <a:normAutofit/>
          </a:bodyPr>
          <a:lstStyle/>
          <a:p>
            <a:pPr indent="-334327" lvl="0" marL="457200" rtl="0" algn="l">
              <a:lnSpc>
                <a:spcPct val="115000"/>
              </a:lnSpc>
              <a:spcBef>
                <a:spcPts val="0"/>
              </a:spcBef>
              <a:spcAft>
                <a:spcPts val="0"/>
              </a:spcAft>
              <a:buSzPts val="1600"/>
              <a:buChar char="●"/>
            </a:pPr>
            <a:r>
              <a:rPr lang="en" sz="1600"/>
              <a:t>Tables: Attributes table, Partitioning table, Bounding box table, and Landmarks table.</a:t>
            </a:r>
            <a:endParaRPr sz="1600"/>
          </a:p>
          <a:p>
            <a:pPr indent="-334327" lvl="0" marL="457200" rtl="0" algn="l">
              <a:lnSpc>
                <a:spcPct val="115000"/>
              </a:lnSpc>
              <a:spcBef>
                <a:spcPts val="0"/>
              </a:spcBef>
              <a:spcAft>
                <a:spcPts val="0"/>
              </a:spcAft>
              <a:buSzPts val="1600"/>
              <a:buChar char="●"/>
            </a:pPr>
            <a:r>
              <a:rPr lang="en" sz="1600"/>
              <a:t>Data Summary - </a:t>
            </a:r>
            <a:r>
              <a:rPr b="1" lang="en" sz="1600"/>
              <a:t>Attributes Table</a:t>
            </a:r>
            <a:endParaRPr b="1" sz="1600"/>
          </a:p>
          <a:p>
            <a:pPr indent="-329882" lvl="1" marL="914400" rtl="0" algn="l">
              <a:lnSpc>
                <a:spcPct val="115000"/>
              </a:lnSpc>
              <a:spcBef>
                <a:spcPts val="0"/>
              </a:spcBef>
              <a:spcAft>
                <a:spcPts val="0"/>
              </a:spcAft>
              <a:buSzPts val="1600"/>
              <a:buChar char="○"/>
            </a:pPr>
            <a:r>
              <a:rPr lang="en" sz="1600"/>
              <a:t>Record counts: 202,599</a:t>
            </a:r>
            <a:endParaRPr sz="1600"/>
          </a:p>
          <a:p>
            <a:pPr indent="-329882" lvl="1" marL="914400" rtl="0" algn="l">
              <a:lnSpc>
                <a:spcPct val="115000"/>
              </a:lnSpc>
              <a:spcBef>
                <a:spcPts val="0"/>
              </a:spcBef>
              <a:spcAft>
                <a:spcPts val="0"/>
              </a:spcAft>
              <a:buSzPts val="1600"/>
              <a:buChar char="○"/>
            </a:pPr>
            <a:r>
              <a:rPr lang="en" sz="1600"/>
              <a:t>Missing value: None</a:t>
            </a:r>
            <a:endParaRPr sz="1600"/>
          </a:p>
          <a:p>
            <a:pPr indent="-329882" lvl="1" marL="914400" rtl="0" algn="l">
              <a:lnSpc>
                <a:spcPct val="115000"/>
              </a:lnSpc>
              <a:spcBef>
                <a:spcPts val="0"/>
              </a:spcBef>
              <a:spcAft>
                <a:spcPts val="0"/>
              </a:spcAft>
              <a:buSzPts val="1600"/>
              <a:buChar char="○"/>
            </a:pPr>
            <a:r>
              <a:rPr lang="en" sz="1600"/>
              <a:t>Features: 40</a:t>
            </a:r>
            <a:endParaRPr sz="1600"/>
          </a:p>
          <a:p>
            <a:pPr indent="0" lvl="0" marL="457200" rtl="0" algn="l">
              <a:lnSpc>
                <a:spcPct val="115000"/>
              </a:lnSpc>
              <a:spcBef>
                <a:spcPts val="1200"/>
              </a:spcBef>
              <a:spcAft>
                <a:spcPts val="0"/>
              </a:spcAft>
              <a:buSzPts val="1800"/>
              <a:buNone/>
            </a:pPr>
            <a:r>
              <a:t/>
            </a:r>
            <a:endParaRPr sz="1750"/>
          </a:p>
          <a:p>
            <a:pPr indent="0" lvl="0" marL="914400" rtl="0" algn="l">
              <a:lnSpc>
                <a:spcPct val="115000"/>
              </a:lnSpc>
              <a:spcBef>
                <a:spcPts val="1200"/>
              </a:spcBef>
              <a:spcAft>
                <a:spcPts val="0"/>
              </a:spcAft>
              <a:buSzPts val="1800"/>
              <a:buNone/>
            </a:pPr>
            <a:r>
              <a:t/>
            </a:r>
            <a:endParaRPr sz="1750"/>
          </a:p>
          <a:p>
            <a:pPr indent="0" lvl="0" marL="0" rtl="0" algn="l">
              <a:lnSpc>
                <a:spcPct val="115000"/>
              </a:lnSpc>
              <a:spcBef>
                <a:spcPts val="1200"/>
              </a:spcBef>
              <a:spcAft>
                <a:spcPts val="0"/>
              </a:spcAft>
              <a:buNone/>
            </a:pPr>
            <a:r>
              <a:t/>
            </a:r>
            <a:endParaRPr sz="1750"/>
          </a:p>
          <a:p>
            <a:pPr indent="0" lvl="0" marL="914400" rtl="0" algn="l">
              <a:lnSpc>
                <a:spcPct val="115000"/>
              </a:lnSpc>
              <a:spcBef>
                <a:spcPts val="1200"/>
              </a:spcBef>
              <a:spcAft>
                <a:spcPts val="1200"/>
              </a:spcAft>
              <a:buSzPts val="1800"/>
              <a:buNone/>
            </a:pPr>
            <a:r>
              <a:t/>
            </a:r>
            <a:endParaRPr sz="1750"/>
          </a:p>
        </p:txBody>
      </p:sp>
      <p:pic>
        <p:nvPicPr>
          <p:cNvPr id="145" name="Google Shape;145;p5"/>
          <p:cNvPicPr preferRelativeResize="0"/>
          <p:nvPr/>
        </p:nvPicPr>
        <p:blipFill rotWithShape="1">
          <a:blip r:embed="rId3">
            <a:alphaModFix/>
          </a:blip>
          <a:srcRect b="0" l="0" r="0" t="0"/>
          <a:stretch/>
        </p:blipFill>
        <p:spPr>
          <a:xfrm>
            <a:off x="621425" y="3155950"/>
            <a:ext cx="7166401" cy="161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EXPLORATORY DATA ANALYSIS</a:t>
            </a:r>
            <a:endParaRPr/>
          </a:p>
        </p:txBody>
      </p:sp>
      <p:sp>
        <p:nvSpPr>
          <p:cNvPr id="151" name="Google Shape;151;p6"/>
          <p:cNvSpPr txBox="1"/>
          <p:nvPr>
            <p:ph idx="1" type="body"/>
          </p:nvPr>
        </p:nvSpPr>
        <p:spPr>
          <a:xfrm>
            <a:off x="763300" y="1152425"/>
            <a:ext cx="6475800" cy="34788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1200"/>
              </a:spcBef>
              <a:spcAft>
                <a:spcPts val="0"/>
              </a:spcAft>
              <a:buSzPts val="1800"/>
              <a:buNone/>
            </a:pPr>
            <a:r>
              <a:t/>
            </a:r>
            <a:endParaRPr/>
          </a:p>
          <a:p>
            <a:pPr indent="0" lvl="0" marL="457200" rtl="0" algn="l">
              <a:lnSpc>
                <a:spcPct val="90000"/>
              </a:lnSpc>
              <a:spcBef>
                <a:spcPts val="1200"/>
              </a:spcBef>
              <a:spcAft>
                <a:spcPts val="1200"/>
              </a:spcAft>
              <a:buSzPts val="1800"/>
              <a:buNone/>
            </a:pPr>
            <a:r>
              <a:t/>
            </a:r>
            <a:endParaRPr/>
          </a:p>
        </p:txBody>
      </p:sp>
      <p:pic>
        <p:nvPicPr>
          <p:cNvPr id="152" name="Google Shape;152;p6"/>
          <p:cNvPicPr preferRelativeResize="0"/>
          <p:nvPr/>
        </p:nvPicPr>
        <p:blipFill rotWithShape="1">
          <a:blip r:embed="rId3">
            <a:alphaModFix/>
          </a:blip>
          <a:srcRect b="0" l="0" r="0" t="49708"/>
          <a:stretch/>
        </p:blipFill>
        <p:spPr>
          <a:xfrm>
            <a:off x="538338" y="1717705"/>
            <a:ext cx="8685476" cy="2220245"/>
          </a:xfrm>
          <a:prstGeom prst="rect">
            <a:avLst/>
          </a:prstGeom>
          <a:noFill/>
          <a:ln>
            <a:noFill/>
          </a:ln>
        </p:spPr>
      </p:pic>
      <p:sp>
        <p:nvSpPr>
          <p:cNvPr id="153" name="Google Shape;153;p6"/>
          <p:cNvSpPr txBox="1"/>
          <p:nvPr/>
        </p:nvSpPr>
        <p:spPr>
          <a:xfrm>
            <a:off x="3492975" y="4231025"/>
            <a:ext cx="277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wentieth Century"/>
                <a:ea typeface="Twentieth Century"/>
                <a:cs typeface="Twentieth Century"/>
                <a:sym typeface="Twentieth Century"/>
              </a:rPr>
              <a:t>Attribute Distribution</a:t>
            </a:r>
            <a:endParaRPr sz="1600">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26a6432739_1_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Clr>
                <a:srgbClr val="0C0C0C"/>
              </a:buClr>
              <a:buSzPts val="3600"/>
              <a:buFont typeface="Twentieth Century"/>
              <a:buNone/>
            </a:pPr>
            <a:r>
              <a:rPr lang="en"/>
              <a:t>   EXPLORATORY DATA ANALYSIS</a:t>
            </a:r>
            <a:endParaRPr/>
          </a:p>
        </p:txBody>
      </p:sp>
      <p:sp>
        <p:nvSpPr>
          <p:cNvPr id="159" name="Google Shape;159;g226a6432739_1_1"/>
          <p:cNvSpPr txBox="1"/>
          <p:nvPr>
            <p:ph idx="1" type="body"/>
          </p:nvPr>
        </p:nvSpPr>
        <p:spPr>
          <a:xfrm>
            <a:off x="763300" y="1152425"/>
            <a:ext cx="6475800" cy="34788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1200"/>
              </a:spcBef>
              <a:spcAft>
                <a:spcPts val="0"/>
              </a:spcAft>
              <a:buSzPts val="1800"/>
              <a:buNone/>
            </a:pPr>
            <a:r>
              <a:t/>
            </a:r>
            <a:endParaRPr/>
          </a:p>
          <a:p>
            <a:pPr indent="0" lvl="0" marL="457200" rtl="0" algn="l">
              <a:lnSpc>
                <a:spcPct val="90000"/>
              </a:lnSpc>
              <a:spcBef>
                <a:spcPts val="1200"/>
              </a:spcBef>
              <a:spcAft>
                <a:spcPts val="1200"/>
              </a:spcAft>
              <a:buSzPts val="1800"/>
              <a:buNone/>
            </a:pPr>
            <a:r>
              <a:t/>
            </a:r>
            <a:endParaRPr/>
          </a:p>
        </p:txBody>
      </p:sp>
      <p:pic>
        <p:nvPicPr>
          <p:cNvPr id="160" name="Google Shape;160;g226a6432739_1_1"/>
          <p:cNvPicPr preferRelativeResize="0"/>
          <p:nvPr/>
        </p:nvPicPr>
        <p:blipFill rotWithShape="1">
          <a:blip r:embed="rId3">
            <a:alphaModFix/>
          </a:blip>
          <a:srcRect b="51114" l="0" r="0" t="0"/>
          <a:stretch/>
        </p:blipFill>
        <p:spPr>
          <a:xfrm>
            <a:off x="509325" y="1903825"/>
            <a:ext cx="8520602" cy="2117243"/>
          </a:xfrm>
          <a:prstGeom prst="rect">
            <a:avLst/>
          </a:prstGeom>
          <a:noFill/>
          <a:ln>
            <a:noFill/>
          </a:ln>
        </p:spPr>
      </p:pic>
      <p:sp>
        <p:nvSpPr>
          <p:cNvPr id="161" name="Google Shape;161;g226a6432739_1_1"/>
          <p:cNvSpPr txBox="1"/>
          <p:nvPr/>
        </p:nvSpPr>
        <p:spPr>
          <a:xfrm>
            <a:off x="3492975" y="4231025"/>
            <a:ext cx="277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wentieth Century"/>
                <a:ea typeface="Twentieth Century"/>
                <a:cs typeface="Twentieth Century"/>
                <a:sym typeface="Twentieth Century"/>
              </a:rPr>
              <a:t>Attribute Distribution</a:t>
            </a:r>
            <a:endParaRPr sz="1600">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积分">
  <a:themeElements>
    <a:clrScheme name="积分">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